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stu dermendjiev" initials="kd" lastIdx="1" clrIdx="0">
    <p:extLst>
      <p:ext uri="{19B8F6BF-5375-455C-9EA6-DF929625EA0E}">
        <p15:presenceInfo xmlns:p15="http://schemas.microsoft.com/office/powerpoint/2012/main" userId="782522b16f7f70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8D8EF"/>
    <a:srgbClr val="D1C4B3"/>
    <a:srgbClr val="C7BCB7"/>
    <a:srgbClr val="CFC6BF"/>
    <a:srgbClr val="CFC2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5-16T10:10:17.835"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5EC7C3-8BA3-4A8A-B23C-BD353FD3FACD}" type="datetimeFigureOut">
              <a:rPr lang="bg-BG" smtClean="0"/>
              <a:t>27.5.2025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D8D726-CDD0-4A66-9085-73D16AE8BE6A}" type="slidenum">
              <a:rPr lang="bg-BG" smtClean="0"/>
              <a:t>‹#›</a:t>
            </a:fld>
            <a:endParaRPr lang="bg-BG"/>
          </a:p>
        </p:txBody>
      </p:sp>
    </p:spTree>
    <p:extLst>
      <p:ext uri="{BB962C8B-B14F-4D97-AF65-F5344CB8AC3E}">
        <p14:creationId xmlns:p14="http://schemas.microsoft.com/office/powerpoint/2010/main" val="1532539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CBD8D726-CDD0-4A66-9085-73D16AE8BE6A}" type="slidenum">
              <a:rPr lang="bg-BG" smtClean="0"/>
              <a:t>6</a:t>
            </a:fld>
            <a:endParaRPr lang="bg-BG"/>
          </a:p>
        </p:txBody>
      </p:sp>
    </p:spTree>
    <p:extLst>
      <p:ext uri="{BB962C8B-B14F-4D97-AF65-F5344CB8AC3E}">
        <p14:creationId xmlns:p14="http://schemas.microsoft.com/office/powerpoint/2010/main" val="354161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AD4D-9D12-91E7-9215-5FC5BDFB4A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g-BG"/>
          </a:p>
        </p:txBody>
      </p:sp>
      <p:sp>
        <p:nvSpPr>
          <p:cNvPr id="3" name="Subtitle 2">
            <a:extLst>
              <a:ext uri="{FF2B5EF4-FFF2-40B4-BE49-F238E27FC236}">
                <a16:creationId xmlns:a16="http://schemas.microsoft.com/office/drawing/2014/main" id="{20724878-6FF8-A224-02DE-5DB98D6F7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g-BG"/>
          </a:p>
        </p:txBody>
      </p:sp>
      <p:sp>
        <p:nvSpPr>
          <p:cNvPr id="4" name="Date Placeholder 3">
            <a:extLst>
              <a:ext uri="{FF2B5EF4-FFF2-40B4-BE49-F238E27FC236}">
                <a16:creationId xmlns:a16="http://schemas.microsoft.com/office/drawing/2014/main" id="{210E269A-D12A-FFE0-7B5B-40C16EB13665}"/>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6F119F32-831C-BC76-B235-100BE204BDAF}"/>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13810F4D-339D-2BE4-C16E-633FCE1D5EA2}"/>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105206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F2310-1DAE-8D0E-26D9-F5B46E5C817D}"/>
              </a:ext>
            </a:extLst>
          </p:cNvPr>
          <p:cNvSpPr>
            <a:spLocks noGrp="1"/>
          </p:cNvSpPr>
          <p:nvPr>
            <p:ph type="title"/>
          </p:nvPr>
        </p:nvSpPr>
        <p:spPr/>
        <p:txBody>
          <a:bodyPr/>
          <a:lstStyle/>
          <a:p>
            <a:r>
              <a:rPr lang="en-US"/>
              <a:t>Click to edit Master title style</a:t>
            </a:r>
            <a:endParaRPr lang="bg-BG"/>
          </a:p>
        </p:txBody>
      </p:sp>
      <p:sp>
        <p:nvSpPr>
          <p:cNvPr id="3" name="Vertical Text Placeholder 2">
            <a:extLst>
              <a:ext uri="{FF2B5EF4-FFF2-40B4-BE49-F238E27FC236}">
                <a16:creationId xmlns:a16="http://schemas.microsoft.com/office/drawing/2014/main" id="{7FAB7D86-77E5-95DB-EE11-C691FC483B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id="{8C047F1B-B52D-2A8B-D355-6C005F2502BA}"/>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03CB2CA8-511B-3C8E-036F-B70AF79828B8}"/>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C2A3FB5C-0AE0-48C5-9C08-AA0DE7E6BCD0}"/>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309775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84032E-9F83-CD5D-2390-B01A56A8570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bg-BG"/>
          </a:p>
        </p:txBody>
      </p:sp>
      <p:sp>
        <p:nvSpPr>
          <p:cNvPr id="3" name="Vertical Text Placeholder 2">
            <a:extLst>
              <a:ext uri="{FF2B5EF4-FFF2-40B4-BE49-F238E27FC236}">
                <a16:creationId xmlns:a16="http://schemas.microsoft.com/office/drawing/2014/main" id="{819479C4-F932-31DB-A3DA-DFA046E0C4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id="{DD2D941E-60A9-9F6C-72BA-3FC22531AF49}"/>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2BCC7944-CC1A-ED18-DBE8-C7DDD68F8006}"/>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A8241D4F-1018-9D80-9AE9-2FC3F12A99A8}"/>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254564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F6170-B315-5180-728A-5893B72B292E}"/>
              </a:ext>
            </a:extLst>
          </p:cNvPr>
          <p:cNvSpPr>
            <a:spLocks noGrp="1"/>
          </p:cNvSpPr>
          <p:nvPr>
            <p:ph type="title"/>
          </p:nvPr>
        </p:nvSpPr>
        <p:spPr/>
        <p:txBody>
          <a:bodyPr/>
          <a:lstStyle/>
          <a:p>
            <a:r>
              <a:rPr lang="en-US"/>
              <a:t>Click to edit Master title style</a:t>
            </a:r>
            <a:endParaRPr lang="bg-BG"/>
          </a:p>
        </p:txBody>
      </p:sp>
      <p:sp>
        <p:nvSpPr>
          <p:cNvPr id="3" name="Content Placeholder 2">
            <a:extLst>
              <a:ext uri="{FF2B5EF4-FFF2-40B4-BE49-F238E27FC236}">
                <a16:creationId xmlns:a16="http://schemas.microsoft.com/office/drawing/2014/main" id="{5B7FFA68-DB98-8F9D-9DE4-A0F0FA32BE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id="{DBA50317-2FF7-61F9-84BC-59BB26EA1C84}"/>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EC852E02-764A-1DE3-919A-A866DB00A239}"/>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23EA58DD-D604-3CF7-2757-D577566C4622}"/>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247857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60E96-2294-58D2-C933-6BA9940196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bg-BG"/>
          </a:p>
        </p:txBody>
      </p:sp>
      <p:sp>
        <p:nvSpPr>
          <p:cNvPr id="3" name="Text Placeholder 2">
            <a:extLst>
              <a:ext uri="{FF2B5EF4-FFF2-40B4-BE49-F238E27FC236}">
                <a16:creationId xmlns:a16="http://schemas.microsoft.com/office/drawing/2014/main" id="{785A2580-EDEB-7F5A-5EB8-FDA7022FC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2D42FE-D461-35F3-5AF8-91C1E70DCB70}"/>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792116EB-5561-1D80-5B6B-91BC4762D940}"/>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4D656DFE-C360-97F8-164B-924EF6C65A2F}"/>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403594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DDC0B-4B66-6B7E-1CF9-7BCA6199BCC0}"/>
              </a:ext>
            </a:extLst>
          </p:cNvPr>
          <p:cNvSpPr>
            <a:spLocks noGrp="1"/>
          </p:cNvSpPr>
          <p:nvPr>
            <p:ph type="title"/>
          </p:nvPr>
        </p:nvSpPr>
        <p:spPr/>
        <p:txBody>
          <a:bodyPr/>
          <a:lstStyle/>
          <a:p>
            <a:r>
              <a:rPr lang="en-US"/>
              <a:t>Click to edit Master title style</a:t>
            </a:r>
            <a:endParaRPr lang="bg-BG"/>
          </a:p>
        </p:txBody>
      </p:sp>
      <p:sp>
        <p:nvSpPr>
          <p:cNvPr id="3" name="Content Placeholder 2">
            <a:extLst>
              <a:ext uri="{FF2B5EF4-FFF2-40B4-BE49-F238E27FC236}">
                <a16:creationId xmlns:a16="http://schemas.microsoft.com/office/drawing/2014/main" id="{7DC8CEAD-56AC-675E-860A-0613CF09EC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a:extLst>
              <a:ext uri="{FF2B5EF4-FFF2-40B4-BE49-F238E27FC236}">
                <a16:creationId xmlns:a16="http://schemas.microsoft.com/office/drawing/2014/main" id="{AE26EE8A-079D-46EC-7BFE-BEDC0E6D70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a:extLst>
              <a:ext uri="{FF2B5EF4-FFF2-40B4-BE49-F238E27FC236}">
                <a16:creationId xmlns:a16="http://schemas.microsoft.com/office/drawing/2014/main" id="{082738D6-15F7-C0E0-0256-603A77D6EBEF}"/>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6" name="Footer Placeholder 5">
            <a:extLst>
              <a:ext uri="{FF2B5EF4-FFF2-40B4-BE49-F238E27FC236}">
                <a16:creationId xmlns:a16="http://schemas.microsoft.com/office/drawing/2014/main" id="{4D6AB51B-F24F-CA29-0C82-DF6E9F0B1A30}"/>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057EC1F6-3B72-904D-57D3-AA523B39A52F}"/>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119750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E3CC-7065-31F4-95A4-015C4E1F141A}"/>
              </a:ext>
            </a:extLst>
          </p:cNvPr>
          <p:cNvSpPr>
            <a:spLocks noGrp="1"/>
          </p:cNvSpPr>
          <p:nvPr>
            <p:ph type="title"/>
          </p:nvPr>
        </p:nvSpPr>
        <p:spPr>
          <a:xfrm>
            <a:off x="839788" y="365125"/>
            <a:ext cx="10515600" cy="1325563"/>
          </a:xfrm>
        </p:spPr>
        <p:txBody>
          <a:bodyPr/>
          <a:lstStyle/>
          <a:p>
            <a:r>
              <a:rPr lang="en-US"/>
              <a:t>Click to edit Master title style</a:t>
            </a:r>
            <a:endParaRPr lang="bg-BG"/>
          </a:p>
        </p:txBody>
      </p:sp>
      <p:sp>
        <p:nvSpPr>
          <p:cNvPr id="3" name="Text Placeholder 2">
            <a:extLst>
              <a:ext uri="{FF2B5EF4-FFF2-40B4-BE49-F238E27FC236}">
                <a16:creationId xmlns:a16="http://schemas.microsoft.com/office/drawing/2014/main" id="{D1ABA073-303A-597F-E735-45D571550F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3F6C02-0CD0-FE59-81E6-C09E11DCE4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a:extLst>
              <a:ext uri="{FF2B5EF4-FFF2-40B4-BE49-F238E27FC236}">
                <a16:creationId xmlns:a16="http://schemas.microsoft.com/office/drawing/2014/main" id="{926032FC-B7EC-7C80-E6CE-E9195BEC24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3DF230-CDBD-1AF3-74F5-F8BE3CAF15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a:extLst>
              <a:ext uri="{FF2B5EF4-FFF2-40B4-BE49-F238E27FC236}">
                <a16:creationId xmlns:a16="http://schemas.microsoft.com/office/drawing/2014/main" id="{81A02BE6-F424-861A-B897-3DCB8A01003B}"/>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8" name="Footer Placeholder 7">
            <a:extLst>
              <a:ext uri="{FF2B5EF4-FFF2-40B4-BE49-F238E27FC236}">
                <a16:creationId xmlns:a16="http://schemas.microsoft.com/office/drawing/2014/main" id="{A0DDA23A-8DF6-37DD-3F71-E053BD0EA4F0}"/>
              </a:ext>
            </a:extLst>
          </p:cNvPr>
          <p:cNvSpPr>
            <a:spLocks noGrp="1"/>
          </p:cNvSpPr>
          <p:nvPr>
            <p:ph type="ftr" sz="quarter" idx="11"/>
          </p:nvPr>
        </p:nvSpPr>
        <p:spPr/>
        <p:txBody>
          <a:bodyPr/>
          <a:lstStyle/>
          <a:p>
            <a:endParaRPr lang="bg-BG"/>
          </a:p>
        </p:txBody>
      </p:sp>
      <p:sp>
        <p:nvSpPr>
          <p:cNvPr id="9" name="Slide Number Placeholder 8">
            <a:extLst>
              <a:ext uri="{FF2B5EF4-FFF2-40B4-BE49-F238E27FC236}">
                <a16:creationId xmlns:a16="http://schemas.microsoft.com/office/drawing/2014/main" id="{07F49AEC-9F98-C521-5C30-67743254DBE1}"/>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30521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640B-83EF-4AC7-7894-A813638C2088}"/>
              </a:ext>
            </a:extLst>
          </p:cNvPr>
          <p:cNvSpPr>
            <a:spLocks noGrp="1"/>
          </p:cNvSpPr>
          <p:nvPr>
            <p:ph type="title"/>
          </p:nvPr>
        </p:nvSpPr>
        <p:spPr/>
        <p:txBody>
          <a:bodyPr/>
          <a:lstStyle/>
          <a:p>
            <a:r>
              <a:rPr lang="en-US"/>
              <a:t>Click to edit Master title style</a:t>
            </a:r>
            <a:endParaRPr lang="bg-BG"/>
          </a:p>
        </p:txBody>
      </p:sp>
      <p:sp>
        <p:nvSpPr>
          <p:cNvPr id="3" name="Date Placeholder 2">
            <a:extLst>
              <a:ext uri="{FF2B5EF4-FFF2-40B4-BE49-F238E27FC236}">
                <a16:creationId xmlns:a16="http://schemas.microsoft.com/office/drawing/2014/main" id="{288FBD90-0E0A-36BE-91FB-996CEFD87093}"/>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4" name="Footer Placeholder 3">
            <a:extLst>
              <a:ext uri="{FF2B5EF4-FFF2-40B4-BE49-F238E27FC236}">
                <a16:creationId xmlns:a16="http://schemas.microsoft.com/office/drawing/2014/main" id="{E1E908D0-30D7-AFA1-4244-09A6E9E33F9D}"/>
              </a:ext>
            </a:extLst>
          </p:cNvPr>
          <p:cNvSpPr>
            <a:spLocks noGrp="1"/>
          </p:cNvSpPr>
          <p:nvPr>
            <p:ph type="ftr" sz="quarter" idx="11"/>
          </p:nvPr>
        </p:nvSpPr>
        <p:spPr/>
        <p:txBody>
          <a:bodyPr/>
          <a:lstStyle/>
          <a:p>
            <a:endParaRPr lang="bg-BG"/>
          </a:p>
        </p:txBody>
      </p:sp>
      <p:sp>
        <p:nvSpPr>
          <p:cNvPr id="5" name="Slide Number Placeholder 4">
            <a:extLst>
              <a:ext uri="{FF2B5EF4-FFF2-40B4-BE49-F238E27FC236}">
                <a16:creationId xmlns:a16="http://schemas.microsoft.com/office/drawing/2014/main" id="{036EACA2-7777-6356-A134-2A8C4316858B}"/>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144501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BE287F-715B-5952-7958-7FB5B104CDBF}"/>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3" name="Footer Placeholder 2">
            <a:extLst>
              <a:ext uri="{FF2B5EF4-FFF2-40B4-BE49-F238E27FC236}">
                <a16:creationId xmlns:a16="http://schemas.microsoft.com/office/drawing/2014/main" id="{C3D11443-4638-E34B-10A5-D1C30BBCBEE4}"/>
              </a:ext>
            </a:extLst>
          </p:cNvPr>
          <p:cNvSpPr>
            <a:spLocks noGrp="1"/>
          </p:cNvSpPr>
          <p:nvPr>
            <p:ph type="ftr" sz="quarter" idx="11"/>
          </p:nvPr>
        </p:nvSpPr>
        <p:spPr/>
        <p:txBody>
          <a:bodyPr/>
          <a:lstStyle/>
          <a:p>
            <a:endParaRPr lang="bg-BG"/>
          </a:p>
        </p:txBody>
      </p:sp>
      <p:sp>
        <p:nvSpPr>
          <p:cNvPr id="4" name="Slide Number Placeholder 3">
            <a:extLst>
              <a:ext uri="{FF2B5EF4-FFF2-40B4-BE49-F238E27FC236}">
                <a16:creationId xmlns:a16="http://schemas.microsoft.com/office/drawing/2014/main" id="{3529EC78-E814-6BFE-5B99-053DD510A741}"/>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91053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A962C-D2DB-E8D4-6DD1-090268F37B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Content Placeholder 2">
            <a:extLst>
              <a:ext uri="{FF2B5EF4-FFF2-40B4-BE49-F238E27FC236}">
                <a16:creationId xmlns:a16="http://schemas.microsoft.com/office/drawing/2014/main" id="{0F626988-77A1-1E62-5D89-1C311B7E9D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a:extLst>
              <a:ext uri="{FF2B5EF4-FFF2-40B4-BE49-F238E27FC236}">
                <a16:creationId xmlns:a16="http://schemas.microsoft.com/office/drawing/2014/main" id="{0D22D483-9926-F30A-AA45-077D3B3E8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31052B-2EB7-7C54-E14B-72BF6783A865}"/>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6" name="Footer Placeholder 5">
            <a:extLst>
              <a:ext uri="{FF2B5EF4-FFF2-40B4-BE49-F238E27FC236}">
                <a16:creationId xmlns:a16="http://schemas.microsoft.com/office/drawing/2014/main" id="{30462110-453D-4AFA-1ED1-386B2A1F5CED}"/>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BCA110E0-F48A-A973-3D52-DAF77955CB3A}"/>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506485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F696-E10B-B158-E1E0-1D08E6DF55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Picture Placeholder 2">
            <a:extLst>
              <a:ext uri="{FF2B5EF4-FFF2-40B4-BE49-F238E27FC236}">
                <a16:creationId xmlns:a16="http://schemas.microsoft.com/office/drawing/2014/main" id="{179FE202-12C1-8DB0-17D5-856D6B6B4A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a:extLst>
              <a:ext uri="{FF2B5EF4-FFF2-40B4-BE49-F238E27FC236}">
                <a16:creationId xmlns:a16="http://schemas.microsoft.com/office/drawing/2014/main" id="{2EFE7F47-05D8-AF9F-9B68-4BA372A5D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C97586-9D33-0959-97DB-F2C57D6510EB}"/>
              </a:ext>
            </a:extLst>
          </p:cNvPr>
          <p:cNvSpPr>
            <a:spLocks noGrp="1"/>
          </p:cNvSpPr>
          <p:nvPr>
            <p:ph type="dt" sz="half" idx="10"/>
          </p:nvPr>
        </p:nvSpPr>
        <p:spPr/>
        <p:txBody>
          <a:bodyPr/>
          <a:lstStyle/>
          <a:p>
            <a:fld id="{49C91CF8-6B1E-43D8-968C-EAB3FCB4F478}" type="datetimeFigureOut">
              <a:rPr lang="bg-BG" smtClean="0"/>
              <a:t>27.5.2025 г.</a:t>
            </a:fld>
            <a:endParaRPr lang="bg-BG"/>
          </a:p>
        </p:txBody>
      </p:sp>
      <p:sp>
        <p:nvSpPr>
          <p:cNvPr id="6" name="Footer Placeholder 5">
            <a:extLst>
              <a:ext uri="{FF2B5EF4-FFF2-40B4-BE49-F238E27FC236}">
                <a16:creationId xmlns:a16="http://schemas.microsoft.com/office/drawing/2014/main" id="{7EB1552C-D37B-C7D6-AA0D-7D185552B8B8}"/>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3F09958C-0BFF-CC8B-57AE-67CBDD405BEA}"/>
              </a:ext>
            </a:extLst>
          </p:cNvPr>
          <p:cNvSpPr>
            <a:spLocks noGrp="1"/>
          </p:cNvSpPr>
          <p:nvPr>
            <p:ph type="sldNum" sz="quarter" idx="12"/>
          </p:nvPr>
        </p:nvSpPr>
        <p:spPr/>
        <p:txBody>
          <a:bodyPr/>
          <a:lstStyle/>
          <a:p>
            <a:fld id="{A910FB3F-3E9F-4E7F-8B0B-506D886D6F0E}" type="slidenum">
              <a:rPr lang="bg-BG" smtClean="0"/>
              <a:t>‹#›</a:t>
            </a:fld>
            <a:endParaRPr lang="bg-BG"/>
          </a:p>
        </p:txBody>
      </p:sp>
    </p:spTree>
    <p:extLst>
      <p:ext uri="{BB962C8B-B14F-4D97-AF65-F5344CB8AC3E}">
        <p14:creationId xmlns:p14="http://schemas.microsoft.com/office/powerpoint/2010/main" val="872723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0EBF64-5D4D-BA05-218B-C2D0DF9BC7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a:extLst>
              <a:ext uri="{FF2B5EF4-FFF2-40B4-BE49-F238E27FC236}">
                <a16:creationId xmlns:a16="http://schemas.microsoft.com/office/drawing/2014/main" id="{7B4F34AA-ACEA-B811-79C3-A5503B2D61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id="{9A29D308-8507-0F27-BBD6-801628243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91CF8-6B1E-43D8-968C-EAB3FCB4F478}" type="datetimeFigureOut">
              <a:rPr lang="bg-BG" smtClean="0"/>
              <a:t>27.5.2025 г.</a:t>
            </a:fld>
            <a:endParaRPr lang="bg-BG"/>
          </a:p>
        </p:txBody>
      </p:sp>
      <p:sp>
        <p:nvSpPr>
          <p:cNvPr id="5" name="Footer Placeholder 4">
            <a:extLst>
              <a:ext uri="{FF2B5EF4-FFF2-40B4-BE49-F238E27FC236}">
                <a16:creationId xmlns:a16="http://schemas.microsoft.com/office/drawing/2014/main" id="{CC6FAF92-2EDC-DE66-ECA3-0DC14A9DD5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a:extLst>
              <a:ext uri="{FF2B5EF4-FFF2-40B4-BE49-F238E27FC236}">
                <a16:creationId xmlns:a16="http://schemas.microsoft.com/office/drawing/2014/main" id="{5751B5EB-FDCE-C93A-C8D1-B9D45AFC8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FB3F-3E9F-4E7F-8B0B-506D886D6F0E}" type="slidenum">
              <a:rPr lang="bg-BG" smtClean="0"/>
              <a:t>‹#›</a:t>
            </a:fld>
            <a:endParaRPr lang="bg-BG"/>
          </a:p>
        </p:txBody>
      </p:sp>
    </p:spTree>
    <p:extLst>
      <p:ext uri="{BB962C8B-B14F-4D97-AF65-F5344CB8AC3E}">
        <p14:creationId xmlns:p14="http://schemas.microsoft.com/office/powerpoint/2010/main" val="3279918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8D8E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FAF08-96BE-A5F7-11F9-2DADEBE9D529}"/>
              </a:ext>
            </a:extLst>
          </p:cNvPr>
          <p:cNvSpPr>
            <a:spLocks noGrp="1"/>
          </p:cNvSpPr>
          <p:nvPr>
            <p:ph type="ctrTitle"/>
          </p:nvPr>
        </p:nvSpPr>
        <p:spPr>
          <a:xfrm>
            <a:off x="1524000" y="3248470"/>
            <a:ext cx="9144000" cy="1425131"/>
          </a:xfrm>
        </p:spPr>
        <p:txBody>
          <a:bodyPr>
            <a:normAutofit/>
          </a:bodyPr>
          <a:lstStyle/>
          <a:p>
            <a:r>
              <a:rPr lang="bg-BG" sz="4000" dirty="0"/>
              <a:t>Семинар по геомеханика</a:t>
            </a:r>
            <a:br>
              <a:rPr lang="bg-BG" sz="4000" dirty="0"/>
            </a:br>
            <a:r>
              <a:rPr lang="bg-BG" sz="4000" dirty="0"/>
              <a:t>май, 2025</a:t>
            </a:r>
          </a:p>
        </p:txBody>
      </p:sp>
      <p:sp>
        <p:nvSpPr>
          <p:cNvPr id="3" name="Subtitle 2">
            <a:extLst>
              <a:ext uri="{FF2B5EF4-FFF2-40B4-BE49-F238E27FC236}">
                <a16:creationId xmlns:a16="http://schemas.microsoft.com/office/drawing/2014/main" id="{8F990690-881C-6044-B5F9-E4EB05910BD3}"/>
              </a:ext>
            </a:extLst>
          </p:cNvPr>
          <p:cNvSpPr>
            <a:spLocks noGrp="1"/>
          </p:cNvSpPr>
          <p:nvPr>
            <p:ph type="subTitle" idx="1"/>
          </p:nvPr>
        </p:nvSpPr>
        <p:spPr>
          <a:xfrm>
            <a:off x="158496" y="4760279"/>
            <a:ext cx="12033504" cy="1046860"/>
          </a:xfrm>
        </p:spPr>
        <p:txBody>
          <a:bodyPr>
            <a:normAutofit fontScale="25000" lnSpcReduction="20000"/>
          </a:bodyPr>
          <a:lstStyle/>
          <a:p>
            <a:pPr algn="ctr">
              <a:lnSpc>
                <a:spcPct val="115000"/>
              </a:lnSpc>
              <a:spcAft>
                <a:spcPts val="800"/>
              </a:spcAft>
              <a:buNone/>
            </a:pPr>
            <a:r>
              <a:rPr lang="bg-BG" sz="9600" b="1" kern="100" dirty="0">
                <a:effectLst/>
                <a:latin typeface="Arial Narrow" panose="020B0606020202030204" pitchFamily="34" charset="0"/>
                <a:ea typeface="Calibri" panose="020F0502020204030204" pitchFamily="34" charset="0"/>
                <a:cs typeface="Times New Roman" panose="02020603050405020304" pitchFamily="18" charset="0"/>
              </a:rPr>
              <a:t>Моделиране на изкуствен интелект с помощта на невронни мрежи в геотехниката</a:t>
            </a:r>
            <a:endParaRPr lang="bg-BG" sz="96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bg-BG" sz="9600" kern="100" dirty="0">
                <a:effectLst/>
                <a:latin typeface="Arial Narrow" panose="020B0606020202030204" pitchFamily="34" charset="0"/>
                <a:ea typeface="Calibri" panose="020F0502020204030204" pitchFamily="34" charset="0"/>
                <a:cs typeface="Times New Roman" panose="02020603050405020304" pitchFamily="18" charset="0"/>
              </a:rPr>
              <a:t>Проф. дтн Николай Николаев</a:t>
            </a:r>
          </a:p>
          <a:p>
            <a:pPr algn="ctr">
              <a:lnSpc>
                <a:spcPct val="115000"/>
              </a:lnSpc>
              <a:spcAft>
                <a:spcPts val="800"/>
              </a:spcAft>
            </a:pPr>
            <a:r>
              <a:rPr lang="bg-BG" sz="9600" kern="100" dirty="0">
                <a:effectLst/>
                <a:latin typeface="Arial Narrow" panose="020B0606020202030204" pitchFamily="34" charset="0"/>
                <a:ea typeface="Calibri" panose="020F0502020204030204" pitchFamily="34" charset="0"/>
                <a:cs typeface="Times New Roman" panose="02020603050405020304" pitchFamily="18" charset="0"/>
              </a:rPr>
              <a:t>Проф. д-р Кръстю Дерменджиев</a:t>
            </a:r>
          </a:p>
          <a:p>
            <a:endParaRPr lang="bg-BG" dirty="0"/>
          </a:p>
        </p:txBody>
      </p:sp>
      <p:pic>
        <p:nvPicPr>
          <p:cNvPr id="5" name="Picture 4">
            <a:extLst>
              <a:ext uri="{FF2B5EF4-FFF2-40B4-BE49-F238E27FC236}">
                <a16:creationId xmlns:a16="http://schemas.microsoft.com/office/drawing/2014/main" id="{91477F6B-6713-326D-810A-492576536A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0"/>
            <a:ext cx="7315200" cy="3454400"/>
          </a:xfrm>
          <a:prstGeom prst="rect">
            <a:avLst/>
          </a:prstGeom>
        </p:spPr>
      </p:pic>
    </p:spTree>
    <p:extLst>
      <p:ext uri="{BB962C8B-B14F-4D97-AF65-F5344CB8AC3E}">
        <p14:creationId xmlns:p14="http://schemas.microsoft.com/office/powerpoint/2010/main" val="3869426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E7774-A001-E1A3-B9D8-51B9E35F6817}"/>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Проблеми при моделирането на изкуствените невронни мрежи</a:t>
            </a:r>
            <a:r>
              <a:rPr lang="en-US" sz="1800" b="1" kern="100" dirty="0">
                <a:effectLst/>
                <a:latin typeface="Arial Narrow" panose="020B0606020202030204" pitchFamily="34" charset="0"/>
                <a:ea typeface="Times New Roman" panose="02020603050405020304" pitchFamily="18" charset="0"/>
                <a:cs typeface="Times New Roman" panose="02020603050405020304" pitchFamily="18" charset="0"/>
              </a:rPr>
              <a:t> ANN</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9AE9E4FC-FB29-2886-A891-6EA418DAA54A}"/>
              </a:ext>
            </a:extLst>
          </p:cNvPr>
          <p:cNvSpPr>
            <a:spLocks noGrp="1"/>
          </p:cNvSpPr>
          <p:nvPr>
            <p:ph idx="1"/>
          </p:nvPr>
        </p:nvSpPr>
        <p:spPr>
          <a:xfrm>
            <a:off x="1096617" y="1905138"/>
            <a:ext cx="10515600" cy="4351338"/>
          </a:xfrm>
        </p:spPr>
        <p:txBody>
          <a:bodyPr>
            <a:normAutofit/>
          </a:bodyPr>
          <a:lstStyle/>
          <a:p>
            <a:r>
              <a:rPr lang="bg-BG" sz="2000" kern="100" dirty="0">
                <a:effectLst/>
                <a:latin typeface="Arial Narrow" panose="020B0606020202030204" pitchFamily="34" charset="0"/>
                <a:ea typeface="Times New Roman" panose="02020603050405020304" pitchFamily="18" charset="0"/>
                <a:cs typeface="Times New Roman" panose="02020603050405020304" pitchFamily="18" charset="0"/>
              </a:rPr>
              <a:t>Подобряването на производителността на </a:t>
            </a:r>
            <a:r>
              <a:rPr lang="en-US" sz="20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2000" kern="100" dirty="0">
                <a:effectLst/>
                <a:latin typeface="Arial Narrow" panose="020B0606020202030204" pitchFamily="34" charset="0"/>
                <a:ea typeface="Times New Roman" panose="02020603050405020304" pitchFamily="18" charset="0"/>
                <a:cs typeface="Times New Roman" panose="02020603050405020304" pitchFamily="18" charset="0"/>
              </a:rPr>
              <a:t> зависе отдобрата и систематична обработка на входните данни. От особена важност е да се обърне внимание на основните фактори определящи адекватността на входните данни, разпределението им по определени характерни особености, изборът на подходяща архитектура на модела, внимателен подбор на някои вътрешни параметри, които контролират методът на оптимизация. Всички отбелязани фактори ще бъдат обект на анализ по-нататък.</a:t>
            </a:r>
            <a:endParaRPr lang="bg-BG"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sz="2000" dirty="0"/>
          </a:p>
        </p:txBody>
      </p:sp>
    </p:spTree>
    <p:extLst>
      <p:ext uri="{BB962C8B-B14F-4D97-AF65-F5344CB8AC3E}">
        <p14:creationId xmlns:p14="http://schemas.microsoft.com/office/powerpoint/2010/main" val="306428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371D4-D571-8692-B31A-4D0F9CE02115}"/>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Определяне на входовете на модела</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2BCB066E-6026-4D16-928F-2100FCB49B87}"/>
              </a:ext>
            </a:extLst>
          </p:cNvPr>
          <p:cNvSpPr>
            <a:spLocks noGrp="1"/>
          </p:cNvSpPr>
          <p:nvPr>
            <p:ph idx="1"/>
          </p:nvPr>
        </p:nvSpPr>
        <p:spPr/>
        <p:txBody>
          <a:bodyPr>
            <a:normAutofit fontScale="92500"/>
          </a:bodyPr>
          <a:lstStyle/>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Основна стъпка при разработването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моделите е изборът на входните променливи, които имат най значимо въздействие върху производителността  му. Добавянето на възможно най-голям брой входни данни обикновено увеличава мрежата, което води до намаляване на скордстта на обработка и намалява нейната ефективност.</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В специалната литература са предложени редица техники за подпомагане при избора на входните данни. Подходът, който най-често се използва в областта на геотехниката е: изборът на входни данни да се съсредоточи само върху тези, които съгласно априорните знания са най-адекватни за случая. Друг подход е да се обучат много невронни мрежови модели с различни комбинации от набори на входни данни и да се избере този модел, който осигурява най добри показатели /резултати/.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Използва се също и многостъпкова тихника, при която се обучават отделни мрежи, като всяка от тях използва само една от наличните променливи за вход на модела.След това мрежата с най-добри показатели се запазва. По-нататък към нея се прибавят следващите по степен на достоверност модели, до получаването на допустимото отклонение за дадената задача.</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173265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CC459-A5EA-BFB9-54A7-2898AD1CDBAC}"/>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Опитни данни</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ACBB71BE-1874-DBEB-FC9C-4FCCB3699B34}"/>
              </a:ext>
            </a:extLst>
          </p:cNvPr>
          <p:cNvSpPr>
            <a:spLocks noGrp="1"/>
          </p:cNvSpPr>
          <p:nvPr>
            <p:ph idx="1"/>
          </p:nvPr>
        </p:nvSpPr>
        <p:spPr>
          <a:xfrm>
            <a:off x="838200" y="1282045"/>
            <a:ext cx="10515600" cy="4894918"/>
          </a:xfrm>
        </p:spPr>
        <p:txBody>
          <a:bodyPr>
            <a:noAutofit/>
          </a:bodyPr>
          <a:lstStyle/>
          <a:p>
            <a:pPr>
              <a:lnSpc>
                <a:spcPct val="115000"/>
              </a:lnSpc>
              <a:spcAft>
                <a:spcPts val="800"/>
              </a:spcAft>
              <a:buNone/>
            </a:pP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Контролираните опитни данни за </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са подобни на конвенционалните статистически модели. Параметрите на модела, / например теглата на връзките / се коригират при калибриране на модела – при обучението /</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 ML</a:t>
            </a: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 При това се минимизират грешката между изходните данни и съответните измерени стойности за конкретният набор от данни – наборът за обучение.  </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се праедставят най добре, когато не екстраполират извън обхвата на данните за калибриране, за разлика от конвенционалните статистически модели.</a:t>
            </a:r>
            <a:endParaRPr lang="bg-BG"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Наличните данни се разделят на две подмножества. Данните от първото подмножество, обикновено около две трети от данните участва в обучението, а второто, останалите данни за оценка на адекватността на модела в окончанелния му вид. Модификация на горния подход е формиране на три групи данни. За обучение, тестване и крайна проверка на модела.</a:t>
            </a:r>
            <a:endParaRPr lang="bg-BG"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Изискванията към входно-изходните данни, начинът на тяхното разделяне и групиране и включването им в процесите на обучение,тестване и крайната проверка оказва голямо влияние върху </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 Във връзка с това през 2002 г. в литературата се появяват данни за подходящ подход за разделяне на данните в подмножества отговарящи на всички изисквания</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600" kern="100" dirty="0" err="1">
                <a:effectLst/>
                <a:latin typeface="Arial Narrow" panose="020B0606020202030204" pitchFamily="34" charset="0"/>
                <a:ea typeface="Times New Roman" panose="02020603050405020304" pitchFamily="18" charset="0"/>
                <a:cs typeface="Times New Roman" panose="02020603050405020304" pitchFamily="18" charset="0"/>
              </a:rPr>
              <a:t>Boudek</a:t>
            </a:r>
            <a:r>
              <a:rPr lang="en-US" sz="1600" kern="100" dirty="0">
                <a:effectLst/>
                <a:latin typeface="Arial Narrow" panose="020B0606020202030204" pitchFamily="34" charset="0"/>
                <a:ea typeface="Times New Roman" panose="02020603050405020304" pitchFamily="18" charset="0"/>
                <a:cs typeface="Times New Roman" panose="02020603050405020304" pitchFamily="18" charset="0"/>
              </a:rPr>
              <a:t> &amp; ad,2002]. </a:t>
            </a:r>
            <a:r>
              <a:rPr lang="bg-BG" sz="1600" kern="100" dirty="0">
                <a:effectLst/>
                <a:latin typeface="Arial Narrow" panose="020B0606020202030204" pitchFamily="34" charset="0"/>
                <a:ea typeface="Times New Roman" panose="02020603050405020304" pitchFamily="18" charset="0"/>
                <a:cs typeface="Times New Roman" panose="02020603050405020304" pitchFamily="18" charset="0"/>
              </a:rPr>
              <a:t>За целта авторите са използвали генетичен алгоритъм свеждащ до минимум разликите между средните стойности и стандартните отклонения. Известен пропуск в посочения метод е факта, че не се дават насоки за определяне на отделните подмножества, наречени „ клъстери“.</a:t>
            </a:r>
            <a:endParaRPr lang="bg-BG"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sz="1600" dirty="0"/>
          </a:p>
        </p:txBody>
      </p:sp>
    </p:spTree>
    <p:extLst>
      <p:ext uri="{BB962C8B-B14F-4D97-AF65-F5344CB8AC3E}">
        <p14:creationId xmlns:p14="http://schemas.microsoft.com/office/powerpoint/2010/main" val="1406015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22EB-1A8D-6BF4-DCF9-13C712FE3AE3}"/>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Предварителна обработка на данните</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4EBC00FA-B205-6E81-80CE-EE0B84BF55A7}"/>
              </a:ext>
            </a:extLst>
          </p:cNvPr>
          <p:cNvSpPr>
            <a:spLocks noGrp="1"/>
          </p:cNvSpPr>
          <p:nvPr>
            <p:ph idx="1"/>
          </p:nvPr>
        </p:nvSpPr>
        <p:spPr/>
        <p:txBody>
          <a:bodyPr/>
          <a:lstStyle/>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След разделяне на данните в подмножества се извършва подходяща обработка. Тя е необходима за гарантиране равностойното внимание към всички участващи променливи в процеса на обучение.Тази обработка може да се състои под формата на мащабиране, нормализиране и трансформация на данните.Мащабирането на изходните данни е от съществено значение, тъй като данните данните трябва да бъдат с границите на трансферните функции, използвани в изходния слой / например между „-1“ и „+1“, ако за това е приета тангенсовата трансферна функция или от 0,0 до +1, при сигмоидната трансферна функция/.</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Трансфармацията на входните данни става в някои известни форми /например линейни, логаритмични, експоненциални и др./, което при подходящ избор на трансформация  може да доведе до подобряване на модела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312121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D82B1-A4E0-3676-D7E2-12D51DF1CCA5}"/>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Строеж на моделите</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98305D3F-38D6-47D5-5A93-E2C4AB869436}"/>
              </a:ext>
            </a:extLst>
          </p:cNvPr>
          <p:cNvSpPr>
            <a:spLocks noGrp="1"/>
          </p:cNvSpPr>
          <p:nvPr>
            <p:ph idx="1"/>
          </p:nvPr>
        </p:nvSpPr>
        <p:spPr>
          <a:xfrm>
            <a:off x="691896" y="1386713"/>
            <a:ext cx="10515600" cy="4351338"/>
          </a:xfrm>
        </p:spPr>
        <p:txBody>
          <a:bodyPr/>
          <a:lstStyle/>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Определянето на строежа на мрежите е една от най трудните задачи при разработването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моделите.Това изисква определянето на оптималния брой на слоевете и броят на връзките в тях.</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До момента все още няма унифициран подход за създаванено на оптимална архитектура за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моделите. При съществуващите съвременни възможности е необходимо това да се постигне на базата на известен опит у изследователя и съобразяване с характерните особености на задачата.</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Началото изисква определяне на броя на слоевете и лежащите в тях брой на възлите за всеки от тях. Освен входните слоеве се изисква и уточняване на броя и състава на скритите /междинни/ слоеве. Характерната особеност тук се състои в това, че именно броя на скритите слоеве определят гъвкавостта /нагаждането/ на моделирането, т.е. пригаждането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към определени условия. Добре подбраният брой на тези слоеве дава възможност за оптимално моделиране и формиране на по-сложни функции.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1136933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7CC1-ED88-82E0-79FB-336B1B8EDA7B}"/>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Оптимизация на мрежовия модел</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BA9D3E0B-4260-EF28-B806-9A399C0D3E7A}"/>
              </a:ext>
            </a:extLst>
          </p:cNvPr>
          <p:cNvSpPr>
            <a:spLocks noGrp="1"/>
          </p:cNvSpPr>
          <p:nvPr>
            <p:ph idx="1"/>
          </p:nvPr>
        </p:nvSpPr>
        <p:spPr/>
        <p:txBody>
          <a:bodyPr/>
          <a:lstStyle/>
          <a:p>
            <a:pPr indent="449580">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Процесът на оптимизация на теглата на връзките е известен с термина „ обучение „. Този процес е еквивалентен на оценката на парамитрите в конвенционалните статистически мадели. Целта е да се намери глобално решение на една, в повечето случаи, нелинеина оптимизация.</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Глобалната оптимизация може да се реализира чрез използването на методите за извеждането или приемането на известен генетичен алгоритъм, при оптималната комбинация от „тегло на подаване напред“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MLP</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в невронните мрежи, което е алгоритъм основаващ се на градиент от първи ред.</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Предимствата на тези методи е, че имат способността да избягват локалните минимуми на реализираните грешки и да осигурят оптимални или близки до оптималните решения на задачата. Като цяло може да се обобщи твърдението, че видът на проблема диктува ефективния модел и съответния алгоритъм и осигурява добра скорост на обучение.</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2762962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76E4D-5BC1-3998-6C81-82F742D606CD}"/>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Критерии за стопиране на тренировъчния процес</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33FE4A09-0F04-8D73-0899-C84B40217E30}"/>
              </a:ext>
            </a:extLst>
          </p:cNvPr>
          <p:cNvSpPr>
            <a:spLocks noGrp="1"/>
          </p:cNvSpPr>
          <p:nvPr>
            <p:ph idx="1"/>
          </p:nvPr>
        </p:nvSpPr>
        <p:spPr/>
        <p:txBody>
          <a:bodyPr/>
          <a:lstStyle/>
          <a:p>
            <a:pPr indent="449580">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За определяне на момента на стопиране на тренировйчния процес може да се използват много подходящи подходи. Обикновено след изготвянето на подходящ брой записи на резултати от тренировъчния процес, при който крайните резултати осигуряват грешка с достатъчно малка стойност, когато настъпват много малки промени във величината на грешката или липсват каквото и да е  в получената грешка изменение /т.е. няма промяна/ в получената грешка, процесът на обучение се прекратява. По време на обучението се осигуряват записи от получените резултати при измененията на броя на слоевете и възлите.</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Съществуват различни критерии за определяне на момента на стопиране на процеса на обучение. Така например може да се използват „ Информационните критерии на Баеснан и Акаике, но във всички случаи основния критерий за стопиране си остава „величината на крайната грешка реализирана при прогнозиране на крайния резултат.</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257432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5628C-D1B7-BE0B-8164-D232AA9E5119}"/>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Валидиране /проверка/ на модела</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444EA830-CEAB-98AF-9D02-5BD96CED723A}"/>
              </a:ext>
            </a:extLst>
          </p:cNvPr>
          <p:cNvSpPr>
            <a:spLocks noGrp="1"/>
          </p:cNvSpPr>
          <p:nvPr>
            <p:ph idx="1"/>
          </p:nvPr>
        </p:nvSpPr>
        <p:spPr/>
        <p:txBody>
          <a:bodyPr>
            <a:normAutofit fontScale="92500" lnSpcReduction="20000"/>
          </a:bodyPr>
          <a:lstStyle/>
          <a:p>
            <a:pPr indent="449580" algn="just">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лед приключване на обучението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ML</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полученете резултати се подлагат на валидиране.Целта на тази проверка е да се установи дали полученото решение отговаря на обсега на заложените данни за обучение и порядъка на точност на взаимовръзката на входните и изходните данни.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Подходите за реализирането на тази важна проверка посочени в различни литературни източници е определяне ефективността на получената „производителност на обучителния процес“ и се реализира с помощта на остатъка от опитните данни неучаствали в процеса на обучение. Ако се окаже, че и при този набор от данни, грешката на модела е в допустимите граници, моделът се счита за адекватен и с възможности да осигурява надежни резултати от опитните данни.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Коефициентът на корелация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r</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средноквадратичната грешка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RMSE</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и абсолютната грешка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MAE</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са основните критерии за определяне „производителността“ на получения прогнозен модел за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ANNs</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За обсега на степента на производителност изследователя в областта на геотехниката </a:t>
            </a:r>
            <a:r>
              <a:rPr lang="en-US" sz="1800" kern="100" dirty="0" err="1">
                <a:effectLst/>
                <a:latin typeface="Arial Narrow" panose="020B0606020202030204" pitchFamily="34" charset="0"/>
                <a:ea typeface="Times New Roman" panose="02020603050405020304" pitchFamily="18" charset="0"/>
                <a:cs typeface="Times New Roman" panose="02020603050405020304" pitchFamily="18" charset="0"/>
              </a:rPr>
              <a:t>Shmith</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предлага следните степени за норми на произвадителност: при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I r I ≥   0,8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сигурна корелация между двата набора от променливи; при 0,2 ≤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I r I  ≤   0,8</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наличие на известна корелация; : при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I r I  ≤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0,2 налична е много слаба корелация.</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2107399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9ECF9-376A-7342-C190-4B95A84205AB}"/>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Предимства на </a:t>
            </a:r>
            <a:r>
              <a:rPr lang="en-US" sz="1800" b="1"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b="1"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моделите</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A1173021-1D1F-D878-46F1-0D8EDF2A968B}"/>
              </a:ext>
            </a:extLst>
          </p:cNvPr>
          <p:cNvSpPr>
            <a:spLocks noGrp="1"/>
          </p:cNvSpPr>
          <p:nvPr>
            <p:ph idx="1"/>
          </p:nvPr>
        </p:nvSpPr>
        <p:spPr/>
        <p:txBody>
          <a:bodyPr/>
          <a:lstStyle/>
          <a:p>
            <a:pPr indent="449580" algn="just">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В  практиктиката на геотехническото инженерство, в някои случаи възникват сложни проблеми свързани с физическата им същност. В такива случаи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моделирането осигурява предимства пред конвенционалните емпирични или статистически изследвания. Така например при повечето математически модели липсата на известна физическа постановка на задачата бива преодолявана чрез известно опростяване на проблема, или чрез включване на определени субективни допускания. В други случаи решенията се базират на предварително приета структура на модела, което води до оптималното решение.</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За разлика от посочените по-горе опростени решения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моделите използват подход при който наличните входни данни се обучават по отделни двойки входно-изходни данни, при което автоматично се отчитат структурните и други особености на континиума, в случая земно-скалния масив. Освен това резултатите от добре обучените и валидирани модели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може да бъдат актуализирани чрез представяне на нови примери за обучение, когато са налице нови опитни данни.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528281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D9F9647-F11C-CED2-8298-7B1C58729D5C}"/>
              </a:ext>
            </a:extLst>
          </p:cNvPr>
          <p:cNvSpPr>
            <a:spLocks noGrp="1"/>
          </p:cNvSpPr>
          <p:nvPr>
            <p:ph idx="1"/>
          </p:nvPr>
        </p:nvSpPr>
        <p:spPr>
          <a:xfrm>
            <a:off x="2964712" y="6206239"/>
            <a:ext cx="6625856" cy="651761"/>
          </a:xfrm>
        </p:spPr>
        <p:txBody>
          <a:bodyPr>
            <a:normAutofit fontScale="70000" lnSpcReduction="20000"/>
          </a:bodyPr>
          <a:lstStyle/>
          <a:p>
            <a:pPr marL="0" indent="0">
              <a:buNone/>
            </a:pPr>
            <a:r>
              <a:rPr lang="bg-BG" sz="2000" dirty="0"/>
              <a:t>Фиг.2. Обща схема на многослойната парцептронна </a:t>
            </a:r>
            <a:r>
              <a:rPr lang="bg-BG" sz="2300" dirty="0"/>
              <a:t>изкуствена</a:t>
            </a:r>
            <a:r>
              <a:rPr lang="bg-BG" sz="2000" dirty="0"/>
              <a:t> невронна мрежа.</a:t>
            </a:r>
          </a:p>
          <a:p>
            <a:pPr marL="0" indent="0">
              <a:buNone/>
            </a:pPr>
            <a:r>
              <a:rPr lang="en-US" sz="2000" dirty="0"/>
              <a:t>ANN</a:t>
            </a:r>
            <a:r>
              <a:rPr lang="bg-BG" sz="2000" dirty="0"/>
              <a:t>. Използвана от японски изследователи в геотехниката</a:t>
            </a:r>
          </a:p>
        </p:txBody>
      </p:sp>
      <p:pic>
        <p:nvPicPr>
          <p:cNvPr id="2" name="Picture 1">
            <a:extLst>
              <a:ext uri="{FF2B5EF4-FFF2-40B4-BE49-F238E27FC236}">
                <a16:creationId xmlns:a16="http://schemas.microsoft.com/office/drawing/2014/main" id="{62E873E3-0F53-0062-2398-7F53575463C2}"/>
              </a:ext>
            </a:extLst>
          </p:cNvPr>
          <p:cNvPicPr>
            <a:picLocks noChangeAspect="1"/>
          </p:cNvPicPr>
          <p:nvPr/>
        </p:nvPicPr>
        <p:blipFill rotWithShape="1">
          <a:blip r:embed="rId2">
            <a:extLst>
              <a:ext uri="{28A0092B-C50C-407E-A947-70E740481C1C}">
                <a14:useLocalDpi xmlns:a14="http://schemas.microsoft.com/office/drawing/2010/main" val="0"/>
              </a:ext>
            </a:extLst>
          </a:blip>
          <a:srcRect l="25194" t="22719" r="31367" b="4841"/>
          <a:stretch/>
        </p:blipFill>
        <p:spPr bwMode="auto">
          <a:xfrm>
            <a:off x="2806380" y="1113182"/>
            <a:ext cx="6625856" cy="4512365"/>
          </a:xfrm>
          <a:prstGeom prst="rect">
            <a:avLst/>
          </a:prstGeom>
          <a:solidFill>
            <a:srgbClr val="FFFFFF">
              <a:shade val="85000"/>
            </a:srgbClr>
          </a:solidFill>
          <a:ln w="88900" cap="sq" cmpd="sng" algn="ctr">
            <a:noFill/>
            <a:prstDash val="solid"/>
            <a:miter lim="800000"/>
            <a:headEnd type="none" w="med" len="med"/>
            <a:tailEnd type="none" w="med" len="med"/>
          </a:ln>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85803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5C85B-9B1E-0EC1-43E1-139DA9606233}"/>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Calibri" panose="020F0502020204030204" pitchFamily="34" charset="0"/>
                <a:cs typeface="Times New Roman" panose="02020603050405020304" pitchFamily="18" charset="0"/>
              </a:rPr>
              <a:t>Резюме</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0B404620-035F-AE19-9DED-48ADE7021E12}"/>
              </a:ext>
            </a:extLst>
          </p:cNvPr>
          <p:cNvSpPr>
            <a:spLocks noGrp="1"/>
          </p:cNvSpPr>
          <p:nvPr>
            <p:ph idx="1"/>
          </p:nvPr>
        </p:nvSpPr>
        <p:spPr/>
        <p:txBody>
          <a:bodyPr/>
          <a:lstStyle/>
          <a:p>
            <a:pPr>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През последните десетилетия моделирането на изкуствен интелект</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 /AI/ </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навлиза бурно и в областта на геотехниката и геотехническото строителство. Един от методите на това моделиране се осъществява чрез приложението на изкуствени невронни мрежи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ANN/.</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На основата на литературни източници публикувани в диапазона на 1992 – 2024г. в този доклад са представени редица начини на използване на изкуствените невронни мрежи и проблемите при тяхното създаване за целите на геотехниката. Докладът има за задача да набележи само част от възможносттите  на приложение на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/AI/</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в цитираната по-горе област.</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Поради големият брой на използваните литературни източници те не са надлежно цитирани. Отбелязани са само имената на авторите, които са създали свои собствени модели.</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Авторите нямат никакви претенции за собствен принос в представеният доклад.</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2223683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7B279-7D1F-BAA5-E75C-73353728FB63}"/>
              </a:ext>
            </a:extLst>
          </p:cNvPr>
          <p:cNvSpPr>
            <a:spLocks noGrp="1"/>
          </p:cNvSpPr>
          <p:nvPr>
            <p:ph type="title"/>
          </p:nvPr>
        </p:nvSpPr>
        <p:spPr/>
        <p:txBody>
          <a:bodyPr/>
          <a:lstStyle/>
          <a:p>
            <a:pPr algn="ctr"/>
            <a:br>
              <a:rPr lang="bg-BG" dirty="0"/>
            </a:br>
            <a:endParaRPr lang="bg-BG" dirty="0"/>
          </a:p>
        </p:txBody>
      </p:sp>
      <p:sp>
        <p:nvSpPr>
          <p:cNvPr id="5" name="Content Placeholder 4">
            <a:extLst>
              <a:ext uri="{FF2B5EF4-FFF2-40B4-BE49-F238E27FC236}">
                <a16:creationId xmlns:a16="http://schemas.microsoft.com/office/drawing/2014/main" id="{84CFCEF5-7CB4-B805-D13C-CCDF1C9401DB}"/>
              </a:ext>
            </a:extLst>
          </p:cNvPr>
          <p:cNvSpPr>
            <a:spLocks noGrp="1"/>
          </p:cNvSpPr>
          <p:nvPr>
            <p:ph idx="1"/>
          </p:nvPr>
        </p:nvSpPr>
        <p:spPr>
          <a:xfrm>
            <a:off x="838200" y="1112363"/>
            <a:ext cx="10515600" cy="5064600"/>
          </a:xfrm>
        </p:spPr>
        <p:txBody>
          <a:bodyPr/>
          <a:lstStyle/>
          <a:p>
            <a:endParaRPr lang="bg-BG" dirty="0"/>
          </a:p>
          <a:p>
            <a:endParaRPr lang="bg-BG" dirty="0"/>
          </a:p>
          <a:p>
            <a:endParaRPr lang="bg-BG" dirty="0"/>
          </a:p>
          <a:p>
            <a:endParaRPr lang="bg-BG" dirty="0"/>
          </a:p>
          <a:p>
            <a:pPr marL="0" indent="0" algn="ctr">
              <a:buNone/>
            </a:pPr>
            <a:r>
              <a:rPr lang="bg-BG" dirty="0"/>
              <a:t>Благодаря за вниманието</a:t>
            </a:r>
          </a:p>
        </p:txBody>
      </p:sp>
    </p:spTree>
    <p:extLst>
      <p:ext uri="{BB962C8B-B14F-4D97-AF65-F5344CB8AC3E}">
        <p14:creationId xmlns:p14="http://schemas.microsoft.com/office/powerpoint/2010/main" val="331651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0C75-743F-8BD6-6F0F-B68318A36CB5}"/>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Calibri" panose="020F0502020204030204" pitchFamily="34" charset="0"/>
                <a:cs typeface="Times New Roman" panose="02020603050405020304" pitchFamily="18" charset="0"/>
              </a:rPr>
              <a:t>Въведение</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DF9EB5DF-7EEA-9915-6012-F54193385F71}"/>
              </a:ext>
            </a:extLst>
          </p:cNvPr>
          <p:cNvSpPr>
            <a:spLocks noGrp="1"/>
          </p:cNvSpPr>
          <p:nvPr>
            <p:ph idx="1"/>
          </p:nvPr>
        </p:nvSpPr>
        <p:spPr/>
        <p:txBody>
          <a:bodyPr>
            <a:normAutofit fontScale="92500" lnSpcReduction="10000"/>
          </a:bodyPr>
          <a:lstStyle/>
          <a:p>
            <a:pPr>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Изкуствените невронни мрежи</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 /ANN/</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са форма на приложението им за моделиран</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e </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на изкуствения интелект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AI</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която се опитва да имитира функцията на човешкия мозък и нервната система. За реализиране на поставената цел е необходимо машината /компютър или специализирано създадено устройство/ да бъде предварително обучено чрез внедрявянето в него на определен набор от примерни опитни данни. Този процес се отбелязва като машинно обучение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/ML/. </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Обучението се извършва в два начални стадия: плитко /начално/ и дълбоко- последващо. Първото обучение се характеризира с използването на относително малък брой данни, а при второто се проверява и коригира обучението със сравнително голям брой опитни данни.Плиткото обучение има за задача да запазнае машината с характера на задачата, като тя се запознае с финните-прецизни функционални връзки между данните, дори ако основните връзки не са съвсем известни и физическия генезис на процеса  не е известен и труден за обяснение.</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Този характер на действие на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ANN</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мрежите е в контраст с повечето емпирични и статистическе методи, които се нуждаят от предварителни указания за характера и естеството на съществуващите връзки мужду данните.</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Това характерно свойство на моделирането с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ANN </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е много подходящ за прогнозирането  на поведението на скалната среда при разясняване на протичането на различни процеси в геотехниката с неизяснен характер.</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p:spTree>
    <p:extLst>
      <p:ext uri="{BB962C8B-B14F-4D97-AF65-F5344CB8AC3E}">
        <p14:creationId xmlns:p14="http://schemas.microsoft.com/office/powerpoint/2010/main" val="376433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5023-94AA-1336-0B78-570FAD6B5A13}"/>
              </a:ext>
            </a:extLst>
          </p:cNvPr>
          <p:cNvSpPr>
            <a:spLocks noGrp="1"/>
          </p:cNvSpPr>
          <p:nvPr>
            <p:ph type="title"/>
          </p:nvPr>
        </p:nvSpPr>
        <p:spPr/>
        <p:txBody>
          <a:bodyPr/>
          <a:lstStyle/>
          <a:p>
            <a:pPr algn="ctr"/>
            <a:r>
              <a:rPr lang="bg-BG" sz="1800" b="1" kern="100" dirty="0">
                <a:effectLst/>
                <a:latin typeface="Arial Narrow" panose="020B0606020202030204" pitchFamily="34" charset="0"/>
                <a:ea typeface="Calibri" panose="020F0502020204030204" pitchFamily="34" charset="0"/>
                <a:cs typeface="Times New Roman" panose="02020603050405020304" pitchFamily="18" charset="0"/>
              </a:rPr>
              <a:t>Преглед на изкуствените невронни мрежи</a:t>
            </a:r>
            <a:r>
              <a:rPr lang="en-US" sz="1800" b="1" kern="100" dirty="0">
                <a:effectLst/>
                <a:latin typeface="Arial Narrow" panose="020B0606020202030204" pitchFamily="34" charset="0"/>
                <a:ea typeface="Calibri" panose="020F0502020204030204" pitchFamily="34" charset="0"/>
                <a:cs typeface="Times New Roman" panose="02020603050405020304" pitchFamily="18" charset="0"/>
              </a:rPr>
              <a:t> /ANN/</a:t>
            </a:r>
            <a:br>
              <a:rPr lang="bg-BG"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bg-BG" dirty="0"/>
          </a:p>
        </p:txBody>
      </p:sp>
      <p:sp>
        <p:nvSpPr>
          <p:cNvPr id="3" name="Content Placeholder 2">
            <a:extLst>
              <a:ext uri="{FF2B5EF4-FFF2-40B4-BE49-F238E27FC236}">
                <a16:creationId xmlns:a16="http://schemas.microsoft.com/office/drawing/2014/main" id="{F1CAABE1-6DC8-5022-CAEF-813F8BF203DF}"/>
              </a:ext>
            </a:extLst>
          </p:cNvPr>
          <p:cNvSpPr>
            <a:spLocks noGrp="1"/>
          </p:cNvSpPr>
          <p:nvPr>
            <p:ph idx="1"/>
          </p:nvPr>
        </p:nvSpPr>
        <p:spPr/>
        <p:txBody>
          <a:bodyPr/>
          <a:lstStyle/>
          <a:p>
            <a:pPr indent="449580">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Много автори са описали структурните особености на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ANN</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Един от тях е </a:t>
            </a:r>
            <a:r>
              <a:rPr lang="en-US" sz="1800" kern="100" dirty="0" err="1">
                <a:effectLst/>
                <a:latin typeface="Arial Narrow" panose="020B0606020202030204" pitchFamily="34" charset="0"/>
                <a:ea typeface="Calibri" panose="020F0502020204030204" pitchFamily="34" charset="0"/>
                <a:cs typeface="Times New Roman" panose="02020603050405020304" pitchFamily="18" charset="0"/>
              </a:rPr>
              <a:t>Eausett</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 1994, </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чийто труд от 429 стр., може да бъде изтеглен изцяло от интернет.</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Описанията на </a:t>
            </a:r>
            <a:r>
              <a:rPr lang="en-US" sz="1800" kern="100" dirty="0">
                <a:effectLst/>
                <a:latin typeface="Arial Narrow" panose="020B0606020202030204" pitchFamily="34" charset="0"/>
                <a:ea typeface="Calibri" panose="020F0502020204030204" pitchFamily="34" charset="0"/>
                <a:cs typeface="Times New Roman" panose="02020603050405020304" pitchFamily="18" charset="0"/>
              </a:rPr>
              <a:t>ANN </a:t>
            </a: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водятп до различни видове набори от изкуствени неврони наречени „ Обработващи елементи „ /РЕ/, „възли“ или „единици“. Те са разпространени в отделни слоеве като образуват т.нар.“многослойни парцептрони“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MLP/, </a:t>
            </a: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които са най-често използваните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ANN</a:t>
            </a: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 в геотехническото инженерство.</a:t>
            </a:r>
          </a:p>
          <a:p>
            <a:pPr indent="449580">
              <a:lnSpc>
                <a:spcPct val="115000"/>
              </a:lnSpc>
              <a:spcAft>
                <a:spcPts val="800"/>
              </a:spcAft>
            </a:pP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Най характерното и често пъти изпозвано разпределение е това при което са налични следните видове слоеве: входящ слой; изходящ слой и един или повече междинни наречени още „скрити слоеве“ в които са полегнали и така наречените „скрити възли“.</a:t>
            </a:r>
          </a:p>
          <a:p>
            <a:endParaRPr lang="bg-BG" dirty="0"/>
          </a:p>
        </p:txBody>
      </p:sp>
    </p:spTree>
    <p:extLst>
      <p:ext uri="{BB962C8B-B14F-4D97-AF65-F5344CB8AC3E}">
        <p14:creationId xmlns:p14="http://schemas.microsoft.com/office/powerpoint/2010/main" val="3652449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F85C158-A185-3DE4-5B61-CE19B556236B}"/>
              </a:ext>
            </a:extLst>
          </p:cNvPr>
          <p:cNvSpPr txBox="1"/>
          <p:nvPr/>
        </p:nvSpPr>
        <p:spPr>
          <a:xfrm>
            <a:off x="2991143" y="5657671"/>
            <a:ext cx="6096000" cy="1200329"/>
          </a:xfrm>
          <a:prstGeom prst="rect">
            <a:avLst/>
          </a:prstGeom>
          <a:noFill/>
        </p:spPr>
        <p:txBody>
          <a:bodyPr wrap="square">
            <a:spAutoFit/>
          </a:bodyPr>
          <a:lstStyle/>
          <a:p>
            <a:r>
              <a:rPr lang="ru-RU" dirty="0"/>
              <a:t>Фиг.1а. Структурна архитектура на ANN .N_(S_1 )-входящ слой с неврони; Ns_2-скрит слой със скрити възли ; Ns_(3  )- изходен слой с неврони; w_i-тегла / връзки  между невроните</a:t>
            </a:r>
            <a:endParaRPr lang="bg-BG" dirty="0"/>
          </a:p>
        </p:txBody>
      </p:sp>
      <p:pic>
        <p:nvPicPr>
          <p:cNvPr id="5" name="Picture 4">
            <a:extLst>
              <a:ext uri="{FF2B5EF4-FFF2-40B4-BE49-F238E27FC236}">
                <a16:creationId xmlns:a16="http://schemas.microsoft.com/office/drawing/2014/main" id="{77525A1B-E0C7-E12A-5FA6-62D10A1B9B7D}"/>
              </a:ext>
            </a:extLst>
          </p:cNvPr>
          <p:cNvPicPr>
            <a:picLocks noChangeAspect="1"/>
          </p:cNvPicPr>
          <p:nvPr/>
        </p:nvPicPr>
        <p:blipFill>
          <a:blip r:embed="rId2"/>
          <a:stretch>
            <a:fillRect/>
          </a:stretch>
        </p:blipFill>
        <p:spPr>
          <a:xfrm rot="614110">
            <a:off x="6004552" y="3243056"/>
            <a:ext cx="182896" cy="371888"/>
          </a:xfrm>
          <a:prstGeom prst="rect">
            <a:avLst/>
          </a:prstGeom>
        </p:spPr>
      </p:pic>
      <p:sp>
        <p:nvSpPr>
          <p:cNvPr id="7" name="TextBox 6">
            <a:extLst>
              <a:ext uri="{FF2B5EF4-FFF2-40B4-BE49-F238E27FC236}">
                <a16:creationId xmlns:a16="http://schemas.microsoft.com/office/drawing/2014/main" id="{A36D1137-C210-783B-145B-23D78DD4CA85}"/>
              </a:ext>
            </a:extLst>
          </p:cNvPr>
          <p:cNvSpPr txBox="1"/>
          <p:nvPr/>
        </p:nvSpPr>
        <p:spPr>
          <a:xfrm>
            <a:off x="5307496" y="2763078"/>
            <a:ext cx="184731" cy="369332"/>
          </a:xfrm>
          <a:prstGeom prst="rect">
            <a:avLst/>
          </a:prstGeom>
          <a:noFill/>
        </p:spPr>
        <p:txBody>
          <a:bodyPr wrap="none" rtlCol="0">
            <a:spAutoFit/>
          </a:bodyPr>
          <a:lstStyle/>
          <a:p>
            <a:endParaRPr lang="bg-BG" dirty="0"/>
          </a:p>
        </p:txBody>
      </p:sp>
      <p:pic>
        <p:nvPicPr>
          <p:cNvPr id="8" name="Picture 7">
            <a:extLst>
              <a:ext uri="{FF2B5EF4-FFF2-40B4-BE49-F238E27FC236}">
                <a16:creationId xmlns:a16="http://schemas.microsoft.com/office/drawing/2014/main" id="{F2140338-0BFA-7B33-F208-2B5ADCD1B0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500809"/>
            <a:ext cx="4422913" cy="3697356"/>
          </a:xfrm>
          <a:prstGeom prst="rect">
            <a:avLst/>
          </a:prstGeom>
        </p:spPr>
      </p:pic>
    </p:spTree>
    <p:extLst>
      <p:ext uri="{BB962C8B-B14F-4D97-AF65-F5344CB8AC3E}">
        <p14:creationId xmlns:p14="http://schemas.microsoft.com/office/powerpoint/2010/main" val="330514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389CC-E8F9-F9AF-1795-BB2CB3C80C82}"/>
              </a:ext>
            </a:extLst>
          </p:cNvPr>
          <p:cNvSpPr>
            <a:spLocks noGrp="1"/>
          </p:cNvSpPr>
          <p:nvPr>
            <p:ph idx="1"/>
          </p:nvPr>
        </p:nvSpPr>
        <p:spPr/>
        <p:txBody>
          <a:bodyPr/>
          <a:lstStyle/>
          <a:p>
            <a:pPr indent="449580">
              <a:lnSpc>
                <a:spcPct val="115000"/>
              </a:lnSpc>
              <a:spcAft>
                <a:spcPts val="800"/>
              </a:spcAft>
            </a:pP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Всеки обработващ елемент в конкретния слой е напълно или частично свързан с много други обработващи елементи, чрез т. нар.тегловни връзки. Скаларните тегла определят връзката между взаимно-свързаните неврони. Нулевото тегло означава липсата на връзка между два неврона, а отрицателното тегло – забранена връзка. Тегловните стойности се сумират /със своите знаци/ и се заместват в така наречената предавателна функция /тава е или „    „ – логическата сигмоида или хиперболичната „   „, тангенс функция/, за получаване на изходните данни от обработката на елементите. За възела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j  </a:t>
            </a:r>
            <a:r>
              <a:rPr lang="bg-BG" sz="1800" kern="100" dirty="0">
                <a:effectLst/>
                <a:latin typeface="Calibri" panose="020F0502020204030204" pitchFamily="34" charset="0"/>
                <a:ea typeface="Calibri" panose="020F0502020204030204" pitchFamily="34" charset="0"/>
                <a:cs typeface="Times New Roman" panose="02020603050405020304" pitchFamily="18" charset="0"/>
              </a:rPr>
              <a:t>този процес на сумиране в първото или второто уравнение е изобразен графично на фиг.1в.</a:t>
            </a:r>
          </a:p>
          <a:p>
            <a:endParaRPr lang="bg-BG" dirty="0"/>
          </a:p>
        </p:txBody>
      </p:sp>
    </p:spTree>
    <p:extLst>
      <p:ext uri="{BB962C8B-B14F-4D97-AF65-F5344CB8AC3E}">
        <p14:creationId xmlns:p14="http://schemas.microsoft.com/office/powerpoint/2010/main" val="140478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DF794C79-9DF6-D432-9512-F6FDEDEECBAF}"/>
              </a:ext>
            </a:extLst>
          </p:cNvPr>
          <p:cNvSpPr txBox="1"/>
          <p:nvPr/>
        </p:nvSpPr>
        <p:spPr>
          <a:xfrm>
            <a:off x="3982620" y="3014128"/>
            <a:ext cx="3778023" cy="369332"/>
          </a:xfrm>
          <a:prstGeom prst="rect">
            <a:avLst/>
          </a:prstGeom>
          <a:noFill/>
        </p:spPr>
        <p:txBody>
          <a:bodyPr wrap="square">
            <a:spAutoFit/>
          </a:bodyPr>
          <a:lstStyle/>
          <a:p>
            <a:r>
              <a:rPr lang="ru-RU" dirty="0"/>
              <a:t>Фиг.1в. Протичане на процесите</a:t>
            </a:r>
            <a:endParaRPr lang="bg-BG" dirty="0"/>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1669C8FE-6CD9-8F15-BB6D-E8E27395E140}"/>
                  </a:ext>
                </a:extLst>
              </p:cNvPr>
              <p:cNvSpPr txBox="1"/>
              <p:nvPr/>
            </p:nvSpPr>
            <p:spPr>
              <a:xfrm>
                <a:off x="3002844" y="3448371"/>
                <a:ext cx="6016978" cy="3326936"/>
              </a:xfrm>
              <a:prstGeom prst="rect">
                <a:avLst/>
              </a:prstGeom>
              <a:noFill/>
            </p:spPr>
            <p:txBody>
              <a:bodyPr wrap="square">
                <a:spAutoFit/>
              </a:bodyPr>
              <a:lstStyle/>
              <a:p>
                <a:pPr>
                  <a:lnSpc>
                    <a:spcPct val="115000"/>
                  </a:lnSpc>
                  <a:spcAft>
                    <a:spcPts val="800"/>
                  </a:spcAft>
                  <a:buNone/>
                </a:pP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𝐽</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𝑗</m:t>
                        </m:r>
                      </m:sub>
                    </m:s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𝜃</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grow m:val="on"/>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naryPr>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𝑖</m:t>
                        </m:r>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=1</m:t>
                        </m:r>
                      </m:sub>
                      <m:sup>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𝑛</m:t>
                        </m:r>
                      </m:sup>
                      <m:e>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𝑤</m:t>
                            </m:r>
                          </m:e>
                          <m:sub>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𝑗</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𝑖</m:t>
                                </m:r>
                              </m:sub>
                            </m:sSub>
                          </m:sub>
                        </m:sSub>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𝑥</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𝑖</m:t>
                            </m:r>
                          </m:sub>
                        </m:sSub>
                      </m:e>
                    </m:nary>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-сумиране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𝑦</m:t>
                        </m:r>
                      </m:e>
                      <m:sub>
                        <m:acc>
                          <m:accPr>
                            <m:chr m:val="̇"/>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𝑗</m:t>
                            </m:r>
                          </m:e>
                        </m:acc>
                      </m:sub>
                    </m:sSub>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𝐽</m:t>
                            </m:r>
                          </m:e>
                          <m:sub>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𝑗</m:t>
                            </m:r>
                          </m:sub>
                        </m:sSub>
                      </m:e>
                    </m:d>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-трансфер ;</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Където:</a:t>
                </a:r>
                <a:r>
                  <a:rPr lang="bg-BG" sz="1800" kern="100" dirty="0">
                    <a:effectLst/>
                    <a:latin typeface="Arial Narrow" panose="020B0606020202030204" pitchFamily="34" charset="0"/>
                    <a:ea typeface="Calibri" panose="020F0502020204030204" pitchFamily="34"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𝐽</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𝑗</m:t>
                        </m:r>
                      </m:sub>
                    </m:sSub>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-нивото на активиране на възела;</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𝑤</m:t>
                        </m:r>
                      </m:e>
                      <m:sub>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𝑗𝑖</m:t>
                        </m:r>
                      </m:sub>
                    </m:sSub>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 теглото на връзката между възли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j</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и </a:t>
                </a:r>
                <a:r>
                  <a:rPr lang="en-US" sz="1800" kern="100" dirty="0" err="1">
                    <a:effectLst/>
                    <a:latin typeface="Arial Narrow" panose="020B0606020202030204" pitchFamily="34" charset="0"/>
                    <a:ea typeface="Times New Roman" panose="02020603050405020304" pitchFamily="18" charset="0"/>
                    <a:cs typeface="Times New Roman" panose="02020603050405020304" pitchFamily="18" charset="0"/>
                  </a:rPr>
                  <a:t>i</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𝑥</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входът от възел</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I /I = 1,2,……..n / </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𝜃</m:t>
                        </m:r>
                      </m:e>
                      <m:sub>
                        <m:r>
                          <a:rPr lang="bg-BG" sz="1800" i="1" kern="100">
                            <a:effectLst/>
                            <a:latin typeface="Cambria Math" panose="02040503050406030204" pitchFamily="18" charset="0"/>
                            <a:ea typeface="Calibri" panose="020F0502020204030204" pitchFamily="34" charset="0"/>
                            <a:cs typeface="Times New Roman" panose="02020603050405020304" pitchFamily="18" charset="0"/>
                          </a:rPr>
                          <m:t>𝑗</m:t>
                        </m:r>
                      </m:sub>
                    </m:sSub>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 отклонението за възела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j</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𝑦</m:t>
                        </m:r>
                      </m:e>
                      <m:sub>
                        <m:acc>
                          <m:accPr>
                            <m:chr m:val="̇"/>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𝑗</m:t>
                            </m:r>
                          </m:e>
                        </m:acc>
                      </m:sub>
                    </m:sSub>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  изходът на възела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 j</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m:t>
                        </m:r>
                      </m:e>
                    </m:d>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 трансферната функция.</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0" name="TextBox 29">
                <a:extLst>
                  <a:ext uri="{FF2B5EF4-FFF2-40B4-BE49-F238E27FC236}">
                    <a16:creationId xmlns:a16="http://schemas.microsoft.com/office/drawing/2014/main" id="{1669C8FE-6CD9-8F15-BB6D-E8E27395E140}"/>
                  </a:ext>
                </a:extLst>
              </p:cNvPr>
              <p:cNvSpPr txBox="1">
                <a:spLocks noRot="1" noChangeAspect="1" noMove="1" noResize="1" noEditPoints="1" noAdjustHandles="1" noChangeArrowheads="1" noChangeShapeType="1" noTextEdit="1"/>
              </p:cNvSpPr>
              <p:nvPr/>
            </p:nvSpPr>
            <p:spPr>
              <a:xfrm>
                <a:off x="3002844" y="3448371"/>
                <a:ext cx="6016978" cy="3326936"/>
              </a:xfrm>
              <a:prstGeom prst="rect">
                <a:avLst/>
              </a:prstGeom>
              <a:blipFill>
                <a:blip r:embed="rId3"/>
                <a:stretch>
                  <a:fillRect l="-912" b="-2018"/>
                </a:stretch>
              </a:blipFill>
            </p:spPr>
            <p:txBody>
              <a:bodyPr/>
              <a:lstStyle/>
              <a:p>
                <a:r>
                  <a:rPr lang="bg-BG">
                    <a:noFill/>
                  </a:rPr>
                  <a:t> </a:t>
                </a:r>
              </a:p>
            </p:txBody>
          </p:sp>
        </mc:Fallback>
      </mc:AlternateContent>
      <p:pic>
        <p:nvPicPr>
          <p:cNvPr id="3" name="Picture 2">
            <a:extLst>
              <a:ext uri="{FF2B5EF4-FFF2-40B4-BE49-F238E27FC236}">
                <a16:creationId xmlns:a16="http://schemas.microsoft.com/office/drawing/2014/main" id="{B79CE345-5F3E-CB43-F52F-75A04994824D}"/>
              </a:ext>
            </a:extLst>
          </p:cNvPr>
          <p:cNvPicPr>
            <a:picLocks noChangeAspect="1"/>
          </p:cNvPicPr>
          <p:nvPr/>
        </p:nvPicPr>
        <p:blipFill rotWithShape="1">
          <a:blip r:embed="rId4"/>
          <a:srcRect l="16689" t="30680" r="15906" b="26534"/>
          <a:stretch/>
        </p:blipFill>
        <p:spPr bwMode="auto">
          <a:xfrm>
            <a:off x="2683566" y="467138"/>
            <a:ext cx="5415542" cy="220648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5460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E6824-658B-1E41-DBE3-C719844B693C}"/>
              </a:ext>
            </a:extLst>
          </p:cNvPr>
          <p:cNvSpPr>
            <a:spLocks noGrp="1"/>
          </p:cNvSpPr>
          <p:nvPr>
            <p:ph type="title"/>
          </p:nvPr>
        </p:nvSpPr>
        <p:spPr>
          <a:xfrm>
            <a:off x="838200" y="365125"/>
            <a:ext cx="10515600" cy="1325563"/>
          </a:xfrm>
        </p:spPr>
        <p:txBody>
          <a:bodyPr/>
          <a:lstStyle/>
          <a:p>
            <a:r>
              <a:rPr lang="bg-BG" dirty="0"/>
              <a:t>обяснения</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2ED3EE-35AF-DEBA-D43D-14F40E0ED064}"/>
                  </a:ext>
                </a:extLst>
              </p:cNvPr>
              <p:cNvSpPr>
                <a:spLocks noGrp="1"/>
              </p:cNvSpPr>
              <p:nvPr>
                <p:ph idx="1"/>
              </p:nvPr>
            </p:nvSpPr>
            <p:spPr>
              <a:xfrm>
                <a:off x="838200" y="1825625"/>
                <a:ext cx="10515600" cy="4351338"/>
              </a:xfrm>
            </p:spPr>
            <p:txBody>
              <a:bodyPr>
                <a:normAutofit lnSpcReduction="10000"/>
              </a:bodyPr>
              <a:lstStyle/>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𝐽</m:t>
                        </m:r>
                      </m:e>
                      <m:sub>
                        <m:r>
                          <a:rPr lang="bg-BG">
                            <a:latin typeface="Cambria Math" panose="02040503050406030204" pitchFamily="18" charset="0"/>
                          </a:rPr>
                          <m:t>𝑗</m:t>
                        </m:r>
                      </m:sub>
                    </m:sSub>
                    <m:r>
                      <a:rPr lang="bg-BG">
                        <a:latin typeface="Cambria Math" panose="02040503050406030204" pitchFamily="18" charset="0"/>
                      </a:rPr>
                      <m:t>=</m:t>
                    </m:r>
                    <m:sSub>
                      <m:sSubPr>
                        <m:ctrlPr>
                          <a:rPr lang="bg-BG" i="1">
                            <a:latin typeface="Cambria Math" panose="02040503050406030204" pitchFamily="18" charset="0"/>
                          </a:rPr>
                        </m:ctrlPr>
                      </m:sSubPr>
                      <m:e>
                        <m:r>
                          <a:rPr lang="bg-BG">
                            <a:latin typeface="Cambria Math" panose="02040503050406030204" pitchFamily="18" charset="0"/>
                          </a:rPr>
                          <m:t>𝜃</m:t>
                        </m:r>
                      </m:e>
                      <m:sub>
                        <m:r>
                          <a:rPr lang="bg-BG">
                            <a:latin typeface="Cambria Math" panose="02040503050406030204" pitchFamily="18" charset="0"/>
                          </a:rPr>
                          <m:t>𝑖</m:t>
                        </m:r>
                      </m:sub>
                    </m:sSub>
                    <m:r>
                      <a:rPr lang="bg-BG">
                        <a:latin typeface="Cambria Math" panose="02040503050406030204" pitchFamily="18" charset="0"/>
                      </a:rPr>
                      <m:t>+</m:t>
                    </m:r>
                    <m:nary>
                      <m:naryPr>
                        <m:chr m:val="∑"/>
                        <m:limLoc m:val="undOvr"/>
                        <m:grow m:val="on"/>
                        <m:ctrlPr>
                          <a:rPr lang="bg-BG" i="1">
                            <a:latin typeface="Cambria Math" panose="02040503050406030204" pitchFamily="18" charset="0"/>
                          </a:rPr>
                        </m:ctrlPr>
                      </m:naryPr>
                      <m:sub>
                        <m:r>
                          <a:rPr lang="bg-BG">
                            <a:latin typeface="Cambria Math" panose="02040503050406030204" pitchFamily="18" charset="0"/>
                          </a:rPr>
                          <m:t>𝑖</m:t>
                        </m:r>
                        <m:r>
                          <a:rPr lang="bg-BG">
                            <a:latin typeface="Cambria Math" panose="02040503050406030204" pitchFamily="18" charset="0"/>
                          </a:rPr>
                          <m:t>=1</m:t>
                        </m:r>
                      </m:sub>
                      <m:sup>
                        <m:r>
                          <a:rPr lang="bg-BG">
                            <a:latin typeface="Cambria Math" panose="02040503050406030204" pitchFamily="18" charset="0"/>
                          </a:rPr>
                          <m:t>𝑛</m:t>
                        </m:r>
                      </m:sup>
                      <m:e>
                        <m:sSub>
                          <m:sSubPr>
                            <m:ctrlPr>
                              <a:rPr lang="bg-BG" i="1">
                                <a:latin typeface="Cambria Math" panose="02040503050406030204" pitchFamily="18" charset="0"/>
                              </a:rPr>
                            </m:ctrlPr>
                          </m:sSubPr>
                          <m:e>
                            <m:r>
                              <a:rPr lang="bg-BG">
                                <a:latin typeface="Cambria Math" panose="02040503050406030204" pitchFamily="18" charset="0"/>
                              </a:rPr>
                              <m:t>𝑤</m:t>
                            </m:r>
                          </m:e>
                          <m:sub>
                            <m:sSub>
                              <m:sSubPr>
                                <m:ctrlPr>
                                  <a:rPr lang="bg-BG" i="1">
                                    <a:latin typeface="Cambria Math" panose="02040503050406030204" pitchFamily="18" charset="0"/>
                                  </a:rPr>
                                </m:ctrlPr>
                              </m:sSubPr>
                              <m:e>
                                <m:r>
                                  <a:rPr lang="bg-BG">
                                    <a:latin typeface="Cambria Math" panose="02040503050406030204" pitchFamily="18" charset="0"/>
                                  </a:rPr>
                                  <m:t>𝑗</m:t>
                                </m:r>
                              </m:e>
                              <m:sub>
                                <m:r>
                                  <a:rPr lang="bg-BG">
                                    <a:latin typeface="Cambria Math" panose="02040503050406030204" pitchFamily="18" charset="0"/>
                                  </a:rPr>
                                  <m:t>𝑖</m:t>
                                </m:r>
                              </m:sub>
                            </m:sSub>
                          </m:sub>
                        </m:sSub>
                        <m:sSub>
                          <m:sSubPr>
                            <m:ctrlPr>
                              <a:rPr lang="bg-BG" i="1">
                                <a:latin typeface="Cambria Math" panose="02040503050406030204" pitchFamily="18" charset="0"/>
                              </a:rPr>
                            </m:ctrlPr>
                          </m:sSubPr>
                          <m:e>
                            <m:r>
                              <a:rPr lang="bg-BG">
                                <a:latin typeface="Cambria Math" panose="02040503050406030204" pitchFamily="18" charset="0"/>
                              </a:rPr>
                              <m:t>𝑥</m:t>
                            </m:r>
                          </m:e>
                          <m:sub>
                            <m:r>
                              <a:rPr lang="bg-BG">
                                <a:latin typeface="Cambria Math" panose="02040503050406030204" pitchFamily="18" charset="0"/>
                              </a:rPr>
                              <m:t>𝑖</m:t>
                            </m:r>
                          </m:sub>
                        </m:sSub>
                      </m:e>
                    </m:nary>
                  </m:oMath>
                </a14:m>
                <a:r>
                  <a:rPr lang="bg-BG" dirty="0"/>
                  <a:t>  -сумиране ;</a:t>
                </a:r>
              </a:p>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𝑦</m:t>
                        </m:r>
                      </m:e>
                      <m:sub>
                        <m:acc>
                          <m:accPr>
                            <m:chr m:val="̇"/>
                            <m:ctrlPr>
                              <a:rPr lang="bg-BG" i="1">
                                <a:latin typeface="Cambria Math" panose="02040503050406030204" pitchFamily="18" charset="0"/>
                              </a:rPr>
                            </m:ctrlPr>
                          </m:accPr>
                          <m:e>
                            <m:r>
                              <a:rPr lang="bg-BG">
                                <a:latin typeface="Cambria Math" panose="02040503050406030204" pitchFamily="18" charset="0"/>
                              </a:rPr>
                              <m:t>𝑗</m:t>
                            </m:r>
                          </m:e>
                        </m:acc>
                      </m:sub>
                    </m:sSub>
                    <m:r>
                      <a:rPr lang="bg-BG">
                        <a:latin typeface="Cambria Math" panose="02040503050406030204" pitchFamily="18" charset="0"/>
                      </a:rPr>
                      <m:t>=</m:t>
                    </m:r>
                    <m:d>
                      <m:dPr>
                        <m:ctrlPr>
                          <a:rPr lang="bg-BG" i="1">
                            <a:latin typeface="Cambria Math" panose="02040503050406030204" pitchFamily="18" charset="0"/>
                          </a:rPr>
                        </m:ctrlPr>
                      </m:dPr>
                      <m:e>
                        <m:sSub>
                          <m:sSubPr>
                            <m:ctrlPr>
                              <a:rPr lang="bg-BG" i="1">
                                <a:latin typeface="Cambria Math" panose="02040503050406030204" pitchFamily="18" charset="0"/>
                              </a:rPr>
                            </m:ctrlPr>
                          </m:sSubPr>
                          <m:e>
                            <m:r>
                              <a:rPr lang="bg-BG">
                                <a:latin typeface="Cambria Math" panose="02040503050406030204" pitchFamily="18" charset="0"/>
                              </a:rPr>
                              <m:t>𝐽</m:t>
                            </m:r>
                          </m:e>
                          <m:sub>
                            <m:r>
                              <a:rPr lang="bg-BG">
                                <a:latin typeface="Cambria Math" panose="02040503050406030204" pitchFamily="18" charset="0"/>
                              </a:rPr>
                              <m:t>𝑗</m:t>
                            </m:r>
                          </m:sub>
                        </m:sSub>
                      </m:e>
                    </m:d>
                  </m:oMath>
                </a14:m>
                <a:r>
                  <a:rPr lang="bg-BG" dirty="0"/>
                  <a:t> -трансфер ;</a:t>
                </a:r>
              </a:p>
              <a:p>
                <a:r>
                  <a:rPr lang="bg-BG" dirty="0"/>
                  <a:t>Където: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𝐽</m:t>
                        </m:r>
                      </m:e>
                      <m:sub>
                        <m:r>
                          <a:rPr lang="bg-BG">
                            <a:latin typeface="Cambria Math" panose="02040503050406030204" pitchFamily="18" charset="0"/>
                          </a:rPr>
                          <m:t>𝑗</m:t>
                        </m:r>
                      </m:sub>
                    </m:sSub>
                  </m:oMath>
                </a14:m>
                <a:r>
                  <a:rPr lang="bg-BG" dirty="0"/>
                  <a:t>-нивото на активиране на възела;</a:t>
                </a:r>
              </a:p>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𝑤</m:t>
                        </m:r>
                      </m:e>
                      <m:sub>
                        <m:r>
                          <a:rPr lang="bg-BG">
                            <a:latin typeface="Cambria Math" panose="02040503050406030204" pitchFamily="18" charset="0"/>
                          </a:rPr>
                          <m:t>𝑗𝑖</m:t>
                        </m:r>
                      </m:sub>
                    </m:sSub>
                  </m:oMath>
                </a14:m>
                <a:r>
                  <a:rPr lang="bg-BG" dirty="0"/>
                  <a:t> – теглото на връзката между възли </a:t>
                </a:r>
                <a:r>
                  <a:rPr lang="en-US" dirty="0"/>
                  <a:t>j</a:t>
                </a:r>
                <a:r>
                  <a:rPr lang="bg-BG" dirty="0"/>
                  <a:t> и </a:t>
                </a:r>
                <a:r>
                  <a:rPr lang="en-US" dirty="0" err="1"/>
                  <a:t>i</a:t>
                </a:r>
                <a:r>
                  <a:rPr lang="en-US" dirty="0"/>
                  <a:t> </a:t>
                </a:r>
                <a:r>
                  <a:rPr lang="bg-BG" dirty="0"/>
                  <a:t>;</a:t>
                </a:r>
              </a:p>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𝑥</m:t>
                        </m:r>
                      </m:e>
                      <m:sub>
                        <m:r>
                          <a:rPr lang="bg-BG">
                            <a:latin typeface="Cambria Math" panose="02040503050406030204" pitchFamily="18" charset="0"/>
                          </a:rPr>
                          <m:t>𝑖</m:t>
                        </m:r>
                      </m:sub>
                    </m:sSub>
                  </m:oMath>
                </a14:m>
                <a:r>
                  <a:rPr lang="bg-BG" dirty="0"/>
                  <a:t> </a:t>
                </a:r>
                <a:r>
                  <a:rPr lang="en-US" dirty="0"/>
                  <a:t>– </a:t>
                </a:r>
                <a:r>
                  <a:rPr lang="bg-BG" dirty="0"/>
                  <a:t>входът от възел</a:t>
                </a:r>
                <a:r>
                  <a:rPr lang="en-US" dirty="0"/>
                  <a:t> I /I = 1,2,……..n / </a:t>
                </a:r>
                <a:endParaRPr lang="bg-BG" dirty="0"/>
              </a:p>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𝜃</m:t>
                        </m:r>
                      </m:e>
                      <m:sub>
                        <m:r>
                          <a:rPr lang="bg-BG">
                            <a:latin typeface="Cambria Math" panose="02040503050406030204" pitchFamily="18" charset="0"/>
                          </a:rPr>
                          <m:t>𝑗</m:t>
                        </m:r>
                      </m:sub>
                    </m:sSub>
                  </m:oMath>
                </a14:m>
                <a:r>
                  <a:rPr lang="bg-BG" dirty="0"/>
                  <a:t> – отклонението за възела </a:t>
                </a:r>
                <a:r>
                  <a:rPr lang="en-US" dirty="0"/>
                  <a:t>j</a:t>
                </a:r>
                <a:r>
                  <a:rPr lang="bg-BG" dirty="0"/>
                  <a:t> ;</a:t>
                </a:r>
              </a:p>
              <a:p>
                <a:r>
                  <a:rPr lang="bg-BG" dirty="0"/>
                  <a:t>	</a:t>
                </a:r>
                <a14:m>
                  <m:oMath xmlns:m="http://schemas.openxmlformats.org/officeDocument/2006/math">
                    <m:sSub>
                      <m:sSubPr>
                        <m:ctrlPr>
                          <a:rPr lang="bg-BG" i="1">
                            <a:latin typeface="Cambria Math" panose="02040503050406030204" pitchFamily="18" charset="0"/>
                          </a:rPr>
                        </m:ctrlPr>
                      </m:sSubPr>
                      <m:e>
                        <m:r>
                          <a:rPr lang="bg-BG">
                            <a:latin typeface="Cambria Math" panose="02040503050406030204" pitchFamily="18" charset="0"/>
                          </a:rPr>
                          <m:t>𝑦</m:t>
                        </m:r>
                      </m:e>
                      <m:sub>
                        <m:acc>
                          <m:accPr>
                            <m:chr m:val="̇"/>
                            <m:ctrlPr>
                              <a:rPr lang="bg-BG" i="1">
                                <a:latin typeface="Cambria Math" panose="02040503050406030204" pitchFamily="18" charset="0"/>
                              </a:rPr>
                            </m:ctrlPr>
                          </m:accPr>
                          <m:e>
                            <m:r>
                              <a:rPr lang="bg-BG">
                                <a:latin typeface="Cambria Math" panose="02040503050406030204" pitchFamily="18" charset="0"/>
                              </a:rPr>
                              <m:t>𝑗</m:t>
                            </m:r>
                          </m:e>
                        </m:acc>
                      </m:sub>
                    </m:sSub>
                  </m:oMath>
                </a14:m>
                <a:r>
                  <a:rPr lang="bg-BG" dirty="0"/>
                  <a:t> -  изходът на възела </a:t>
                </a:r>
                <a:r>
                  <a:rPr lang="en-US" dirty="0"/>
                  <a:t> j</a:t>
                </a:r>
                <a:r>
                  <a:rPr lang="bg-BG" dirty="0"/>
                  <a:t> ;</a:t>
                </a:r>
              </a:p>
              <a:p>
                <a:r>
                  <a:rPr lang="bg-BG" dirty="0"/>
                  <a:t>	</a:t>
                </a:r>
                <a14:m>
                  <m:oMath xmlns:m="http://schemas.openxmlformats.org/officeDocument/2006/math">
                    <m:r>
                      <a:rPr lang="bg-BG">
                        <a:latin typeface="Cambria Math" panose="02040503050406030204" pitchFamily="18" charset="0"/>
                      </a:rPr>
                      <m:t>𝑓</m:t>
                    </m:r>
                    <m:d>
                      <m:dPr>
                        <m:ctrlPr>
                          <a:rPr lang="bg-BG" i="1">
                            <a:latin typeface="Cambria Math" panose="02040503050406030204" pitchFamily="18" charset="0"/>
                          </a:rPr>
                        </m:ctrlPr>
                      </m:dPr>
                      <m:e>
                        <m:r>
                          <a:rPr lang="bg-BG">
                            <a:latin typeface="Cambria Math" panose="02040503050406030204" pitchFamily="18" charset="0"/>
                          </a:rPr>
                          <m:t>⋅</m:t>
                        </m:r>
                      </m:e>
                    </m:d>
                  </m:oMath>
                </a14:m>
                <a:r>
                  <a:rPr lang="bg-BG" dirty="0"/>
                  <a:t> - трансферната функция.</a:t>
                </a:r>
              </a:p>
              <a:p>
                <a:endParaRPr lang="bg-BG" dirty="0"/>
              </a:p>
            </p:txBody>
          </p:sp>
        </mc:Choice>
        <mc:Fallback xmlns="">
          <p:sp>
            <p:nvSpPr>
              <p:cNvPr id="3" name="Content Placeholder 2">
                <a:extLst>
                  <a:ext uri="{FF2B5EF4-FFF2-40B4-BE49-F238E27FC236}">
                    <a16:creationId xmlns:a16="http://schemas.microsoft.com/office/drawing/2014/main" id="{262ED3EE-35AF-DEBA-D43D-14F40E0ED064}"/>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2"/>
                <a:stretch>
                  <a:fillRect l="-1043" t="-560" b="-700"/>
                </a:stretch>
              </a:blipFill>
            </p:spPr>
            <p:txBody>
              <a:bodyPr/>
              <a:lstStyle/>
              <a:p>
                <a:r>
                  <a:rPr lang="bg-BG">
                    <a:noFill/>
                  </a:rPr>
                  <a:t> </a:t>
                </a:r>
              </a:p>
            </p:txBody>
          </p:sp>
        </mc:Fallback>
      </mc:AlternateContent>
    </p:spTree>
    <p:extLst>
      <p:ext uri="{BB962C8B-B14F-4D97-AF65-F5344CB8AC3E}">
        <p14:creationId xmlns:p14="http://schemas.microsoft.com/office/powerpoint/2010/main" val="62694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4D6768-3F4D-1E16-06A6-FCBFB70A08EB}"/>
                  </a:ext>
                </a:extLst>
              </p:cNvPr>
              <p:cNvSpPr>
                <a:spLocks noGrp="1"/>
              </p:cNvSpPr>
              <p:nvPr>
                <p:ph idx="1"/>
              </p:nvPr>
            </p:nvSpPr>
            <p:spPr>
              <a:xfrm>
                <a:off x="838200" y="1690687"/>
                <a:ext cx="10515600" cy="4486275"/>
              </a:xfrm>
            </p:spPr>
            <p:txBody>
              <a:bodyPr/>
              <a:lstStyle/>
              <a:p>
                <a:pPr>
                  <a:lnSpc>
                    <a:spcPct val="115000"/>
                  </a:lnSpc>
                  <a:spcAft>
                    <a:spcPts val="800"/>
                  </a:spcAft>
                  <a:buNone/>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Философията за моделиране на </a:t>
                </a:r>
                <a:r>
                  <a:rPr lang="en-US" sz="1800" kern="100" dirty="0">
                    <a:effectLst/>
                    <a:latin typeface="Arial Narrow" panose="020B0606020202030204" pitchFamily="34" charset="0"/>
                    <a:ea typeface="Times New Roman" panose="02020603050405020304" pitchFamily="18" charset="0"/>
                    <a:cs typeface="Times New Roman" panose="02020603050405020304" pitchFamily="18" charset="0"/>
                  </a:rPr>
                  <a:t>ANN</a:t>
                </a: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е подобна на редица конвенционални статистически модели. И при двата вида модели стремежът е да се намери връзката между събраните /налични/ входни данни на модела и съответния изход. Тоест търсене по аналогичен начин като този между вероятностния модел и най близкият му статистически аналог.</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Ако се предположи, че са налице набор от „х“ стойности от дадено събитие, на което съответстват „у“ стойности на решенията в двумерното пространство, целта е да се намери неизвестната функция </a:t>
                </a:r>
                <a14:m>
                  <m:oMath xmlns:m="http://schemas.openxmlformats.org/officeDocument/2006/math">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𝑦</m:t>
                    </m:r>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r>
                          <a:rPr lang="bg-BG" sz="1800" i="1" kern="100">
                            <a:effectLst/>
                            <a:latin typeface="Cambria Math" panose="02040503050406030204" pitchFamily="18" charset="0"/>
                            <a:ea typeface="Times New Roman" panose="02020603050405020304" pitchFamily="18" charset="0"/>
                            <a:cs typeface="Times New Roman" panose="02020603050405020304" pitchFamily="18" charset="0"/>
                          </a:rPr>
                          <m:t>𝑥</m:t>
                        </m:r>
                      </m:e>
                    </m:d>
                  </m:oMath>
                </a14:m>
                <a:r>
                  <a:rPr lang="bg-BG" sz="1800" kern="100" dirty="0">
                    <a:effectLst/>
                    <a:latin typeface="Arial Narrow" panose="020B0606020202030204" pitchFamily="34" charset="0"/>
                    <a:ea typeface="Times New Roman" panose="02020603050405020304" pitchFamily="18" charset="0"/>
                    <a:cs typeface="Times New Roman" panose="02020603050405020304" pitchFamily="18" charset="0"/>
                  </a:rPr>
                  <a:t>, която свързва входните резултати „ Х“ с изходните „У“.</a:t>
                </a:r>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bg-BG" dirty="0"/>
              </a:p>
            </p:txBody>
          </p:sp>
        </mc:Choice>
        <mc:Fallback xmlns="">
          <p:sp>
            <p:nvSpPr>
              <p:cNvPr id="3" name="Content Placeholder 2">
                <a:extLst>
                  <a:ext uri="{FF2B5EF4-FFF2-40B4-BE49-F238E27FC236}">
                    <a16:creationId xmlns:a16="http://schemas.microsoft.com/office/drawing/2014/main" id="{254D6768-3F4D-1E16-06A6-FCBFB70A08EB}"/>
                  </a:ext>
                </a:extLst>
              </p:cNvPr>
              <p:cNvSpPr>
                <a:spLocks noGrp="1" noRot="1" noChangeAspect="1" noMove="1" noResize="1" noEditPoints="1" noAdjustHandles="1" noChangeArrowheads="1" noChangeShapeType="1" noTextEdit="1"/>
              </p:cNvSpPr>
              <p:nvPr>
                <p:ph idx="1"/>
              </p:nvPr>
            </p:nvSpPr>
            <p:spPr>
              <a:xfrm>
                <a:off x="838200" y="1690687"/>
                <a:ext cx="10515600" cy="4486275"/>
              </a:xfrm>
              <a:blipFill>
                <a:blip r:embed="rId2"/>
                <a:stretch>
                  <a:fillRect l="-522" t="-272" r="-812"/>
                </a:stretch>
              </a:blipFill>
            </p:spPr>
            <p:txBody>
              <a:bodyPr/>
              <a:lstStyle/>
              <a:p>
                <a:r>
                  <a:rPr lang="bg-BG">
                    <a:noFill/>
                  </a:rPr>
                  <a:t> </a:t>
                </a:r>
              </a:p>
            </p:txBody>
          </p:sp>
        </mc:Fallback>
      </mc:AlternateContent>
    </p:spTree>
    <p:extLst>
      <p:ext uri="{BB962C8B-B14F-4D97-AF65-F5344CB8AC3E}">
        <p14:creationId xmlns:p14="http://schemas.microsoft.com/office/powerpoint/2010/main" val="1926356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2484</Words>
  <Application>Microsoft Office PowerPoint</Application>
  <PresentationFormat>Widescreen</PresentationFormat>
  <Paragraphs>79</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Narrow</vt:lpstr>
      <vt:lpstr>Calibri</vt:lpstr>
      <vt:lpstr>Calibri Light</vt:lpstr>
      <vt:lpstr>Cambria Math</vt:lpstr>
      <vt:lpstr>Office Theme</vt:lpstr>
      <vt:lpstr>Семинар по геомеханика май, 2025</vt:lpstr>
      <vt:lpstr>Резюме </vt:lpstr>
      <vt:lpstr>Въведение </vt:lpstr>
      <vt:lpstr>Преглед на изкуствените невронни мрежи /ANN/ </vt:lpstr>
      <vt:lpstr>PowerPoint Presentation</vt:lpstr>
      <vt:lpstr>PowerPoint Presentation</vt:lpstr>
      <vt:lpstr>PowerPoint Presentation</vt:lpstr>
      <vt:lpstr>обяснения</vt:lpstr>
      <vt:lpstr>PowerPoint Presentation</vt:lpstr>
      <vt:lpstr>Проблеми при моделирането на изкуствените невронни мрежи ANN </vt:lpstr>
      <vt:lpstr>Определяне на входовете на модела </vt:lpstr>
      <vt:lpstr>Опитни данни </vt:lpstr>
      <vt:lpstr>Предварителна обработка на данните </vt:lpstr>
      <vt:lpstr>Строеж на моделите </vt:lpstr>
      <vt:lpstr>Оптимизация на мрежовия модел </vt:lpstr>
      <vt:lpstr>Критерии за стопиране на тренировъчния процес </vt:lpstr>
      <vt:lpstr>Валидиране /проверка/ на модела </vt:lpstr>
      <vt:lpstr>Предимства на ANN моделите </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krastu dermendjiev</dc:creator>
  <cp:lastModifiedBy>krastu dermendjiev</cp:lastModifiedBy>
  <cp:revision>5</cp:revision>
  <dcterms:created xsi:type="dcterms:W3CDTF">2025-05-06T15:00:53Z</dcterms:created>
  <dcterms:modified xsi:type="dcterms:W3CDTF">2025-05-27T09:10:31Z</dcterms:modified>
</cp:coreProperties>
</file>